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1"/>
  </p:notesMasterIdLst>
  <p:sldIdLst>
    <p:sldId id="256" r:id="rId2"/>
    <p:sldId id="288" r:id="rId3"/>
    <p:sldId id="265" r:id="rId4"/>
    <p:sldId id="266" r:id="rId5"/>
    <p:sldId id="267" r:id="rId6"/>
    <p:sldId id="261" r:id="rId7"/>
    <p:sldId id="270" r:id="rId8"/>
    <p:sldId id="291" r:id="rId9"/>
    <p:sldId id="271" r:id="rId10"/>
    <p:sldId id="290" r:id="rId11"/>
    <p:sldId id="274" r:id="rId12"/>
    <p:sldId id="262" r:id="rId13"/>
    <p:sldId id="275" r:id="rId14"/>
    <p:sldId id="276" r:id="rId15"/>
    <p:sldId id="278" r:id="rId16"/>
    <p:sldId id="279" r:id="rId17"/>
    <p:sldId id="280" r:id="rId18"/>
    <p:sldId id="283" r:id="rId19"/>
    <p:sldId id="281" r:id="rId20"/>
    <p:sldId id="284" r:id="rId21"/>
    <p:sldId id="287" r:id="rId22"/>
    <p:sldId id="286" r:id="rId23"/>
    <p:sldId id="293" r:id="rId24"/>
    <p:sldId id="292" r:id="rId25"/>
    <p:sldId id="296" r:id="rId26"/>
    <p:sldId id="323" r:id="rId27"/>
    <p:sldId id="327" r:id="rId28"/>
    <p:sldId id="295" r:id="rId29"/>
    <p:sldId id="297" r:id="rId30"/>
    <p:sldId id="298" r:id="rId31"/>
    <p:sldId id="299" r:id="rId32"/>
    <p:sldId id="300" r:id="rId33"/>
    <p:sldId id="324" r:id="rId34"/>
    <p:sldId id="307" r:id="rId35"/>
    <p:sldId id="301" r:id="rId36"/>
    <p:sldId id="302" r:id="rId37"/>
    <p:sldId id="325" r:id="rId38"/>
    <p:sldId id="326" r:id="rId39"/>
    <p:sldId id="304" r:id="rId40"/>
    <p:sldId id="303" r:id="rId41"/>
    <p:sldId id="306" r:id="rId42"/>
    <p:sldId id="308" r:id="rId43"/>
    <p:sldId id="309" r:id="rId44"/>
    <p:sldId id="310" r:id="rId45"/>
    <p:sldId id="311" r:id="rId46"/>
    <p:sldId id="312" r:id="rId47"/>
    <p:sldId id="313" r:id="rId48"/>
    <p:sldId id="314" r:id="rId49"/>
    <p:sldId id="315" r:id="rId50"/>
    <p:sldId id="316" r:id="rId51"/>
    <p:sldId id="318" r:id="rId52"/>
    <p:sldId id="317" r:id="rId53"/>
    <p:sldId id="319" r:id="rId54"/>
    <p:sldId id="320" r:id="rId55"/>
    <p:sldId id="322" r:id="rId56"/>
    <p:sldId id="376" r:id="rId57"/>
    <p:sldId id="328" r:id="rId58"/>
    <p:sldId id="377" r:id="rId59"/>
    <p:sldId id="379" r:id="rId60"/>
    <p:sldId id="378" r:id="rId61"/>
    <p:sldId id="380" r:id="rId62"/>
    <p:sldId id="381" r:id="rId63"/>
    <p:sldId id="382" r:id="rId64"/>
    <p:sldId id="383" r:id="rId65"/>
    <p:sldId id="384" r:id="rId66"/>
    <p:sldId id="385" r:id="rId67"/>
    <p:sldId id="386" r:id="rId68"/>
    <p:sldId id="387" r:id="rId69"/>
    <p:sldId id="388" r:id="rId70"/>
    <p:sldId id="390" r:id="rId71"/>
    <p:sldId id="391" r:id="rId72"/>
    <p:sldId id="389" r:id="rId73"/>
    <p:sldId id="392" r:id="rId74"/>
    <p:sldId id="393" r:id="rId75"/>
    <p:sldId id="394" r:id="rId76"/>
    <p:sldId id="395" r:id="rId77"/>
    <p:sldId id="396" r:id="rId78"/>
    <p:sldId id="397" r:id="rId79"/>
    <p:sldId id="398" r:id="rId80"/>
    <p:sldId id="399" r:id="rId81"/>
    <p:sldId id="400" r:id="rId82"/>
    <p:sldId id="329" r:id="rId83"/>
    <p:sldId id="334" r:id="rId84"/>
    <p:sldId id="330" r:id="rId85"/>
    <p:sldId id="331" r:id="rId86"/>
    <p:sldId id="332" r:id="rId87"/>
    <p:sldId id="333" r:id="rId88"/>
    <p:sldId id="335" r:id="rId89"/>
    <p:sldId id="336" r:id="rId90"/>
    <p:sldId id="337" r:id="rId91"/>
    <p:sldId id="340" r:id="rId92"/>
    <p:sldId id="338" r:id="rId93"/>
    <p:sldId id="339" r:id="rId94"/>
    <p:sldId id="341" r:id="rId95"/>
    <p:sldId id="342" r:id="rId96"/>
    <p:sldId id="343" r:id="rId97"/>
    <p:sldId id="345" r:id="rId98"/>
    <p:sldId id="350" r:id="rId99"/>
    <p:sldId id="344" r:id="rId100"/>
    <p:sldId id="346" r:id="rId101"/>
    <p:sldId id="347" r:id="rId102"/>
    <p:sldId id="348" r:id="rId103"/>
    <p:sldId id="349" r:id="rId104"/>
    <p:sldId id="352" r:id="rId105"/>
    <p:sldId id="353" r:id="rId106"/>
    <p:sldId id="356" r:id="rId107"/>
    <p:sldId id="360" r:id="rId108"/>
    <p:sldId id="358" r:id="rId109"/>
    <p:sldId id="359" r:id="rId110"/>
    <p:sldId id="361" r:id="rId111"/>
    <p:sldId id="362" r:id="rId112"/>
    <p:sldId id="363" r:id="rId113"/>
    <p:sldId id="364" r:id="rId114"/>
    <p:sldId id="365" r:id="rId115"/>
    <p:sldId id="373" r:id="rId116"/>
    <p:sldId id="366" r:id="rId117"/>
    <p:sldId id="369" r:id="rId118"/>
    <p:sldId id="374" r:id="rId119"/>
    <p:sldId id="375" r:id="rId120"/>
  </p:sldIdLst>
  <p:sldSz cx="9144000" cy="5143500" type="screen16x9"/>
  <p:notesSz cx="6858000" cy="9144000"/>
  <p:defaultTextStyle>
    <a:lvl1pPr marL="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7" autoAdjust="0"/>
    <p:restoredTop sz="93924" autoAdjust="0"/>
  </p:normalViewPr>
  <p:slideViewPr>
    <p:cSldViewPr>
      <p:cViewPr varScale="1">
        <p:scale>
          <a:sx n="58" d="100"/>
          <a:sy n="58" d="100"/>
        </p:scale>
        <p:origin x="-678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pt-PT" sz="1200"/>
            </a:lvl1pPr>
            <a:extLst/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pt-PT" sz="1200"/>
            </a:lvl1pPr>
            <a:extLst/>
          </a:lstStyle>
          <a:p>
            <a:fld id="{A8ADFD5B-A66C-449C-B6E8-FB716D07777D}" type="datetimeFigureOut">
              <a:pPr/>
              <a:t>6/30/2006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pt-PT"/>
              <a:t>Clique para editar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pt-PT" sz="1200"/>
            </a:lvl1pPr>
            <a:extLst/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pt-PT" sz="1200"/>
            </a:lvl1pPr>
            <a:extLst/>
          </a:lstStyle>
          <a:p>
            <a:fld id="{CA5D3BF3-D352-46FC-8343-31F56E6730EA}" type="slidenum"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8328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56</a:t>
            </a:fld>
            <a:endParaRPr lang="pt-P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97</a:t>
            </a:fld>
            <a:endParaRPr lang="pt-P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pt-PT" smtClean="0"/>
              <a:pPr/>
              <a:t>106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6721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11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12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13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18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22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pt-PT" smtClean="0"/>
              <a:pPr/>
              <a:t>23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pt-PT" smtClean="0"/>
              <a:pPr/>
              <a:t>41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5113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o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pt-PT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pt-PT" smtClean="0"/>
              <a:t>Faça clique para editar o estilo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pt-PT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kumimoji="0" lang="pt-PT">
                <a:solidFill>
                  <a:srgbClr val="FFFFFF"/>
                </a:solidFill>
              </a:rPr>
              <a:pPr algn="ctr"/>
              <a:t>25-08-2011</a:t>
            </a:fld>
            <a:endParaRPr kumimoji="0" lang="pt-PT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 eaLnBrk="1" latinLnBrk="0" hangingPunct="1">
              <a:defRPr kumimoji="0" lang="pt-PT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pt-PT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 eaLnBrk="1" latinLnBrk="0" hangingPunct="1">
              <a:defRPr kumimoji="0" lang="pt-PT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pt-PT">
                <a:solidFill>
                  <a:schemeClr val="tx2"/>
                </a:solidFill>
              </a:rPr>
              <a:pPr/>
              <a:t>‹nº›</a:t>
            </a:fld>
            <a:endParaRPr kumimoji="0" lang="pt-PT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 eaLnBrk="1" latinLnBrk="0" hangingPunct="1">
              <a:defRPr kumimoji="0" lang="pt-PT" cap="all" baseline="0"/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pPr/>
              <a:t>6/30/2006</a:t>
            </a:fld>
            <a:endParaRPr kumimoji="0" lang="pt-PT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pt-PT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pt-PT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eaLnBrk="1" latinLnBrk="0" hangingPunct="1">
              <a:buNone/>
              <a:defRPr kumimoji="0" lang="pt-PT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pt-PT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pt-PT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pt-PT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pt-PT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pt-PT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pt-PT"/>
              <a:t>Clique para editar o estilo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pPr/>
              <a:t>6/30/2006</a:t>
            </a:fld>
            <a:endParaRPr kumimoji="0" lang="pt-P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 eaLnBrk="1" latinLnBrk="0" hangingPunct="1">
              <a:defRPr kumimoji="0" lang="pt-PT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pt-PT" sz="2400" b="1">
                <a:solidFill>
                  <a:srgbClr val="FFFFFF"/>
                </a:solidFill>
              </a:rPr>
              <a:pPr algn="ctr"/>
              <a:t>‹nº›</a:t>
            </a:fld>
            <a:endParaRPr kumimoji="0" lang="pt-PT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pPr/>
              <a:t>6/30/2006</a:t>
            </a:fld>
            <a:endParaRPr kumimoji="0" lang="pt-P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pt-PT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pt-P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 eaLnBrk="1" latinLnBrk="0" hangingPunct="1">
              <a:defRPr kumimoji="0" lang="pt-PT"/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pPr/>
              <a:t>6/30/2006</a:t>
            </a:fld>
            <a:endParaRPr kumimoji="0" lang="pt-PT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pt-PT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pt-PT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pt-PT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pt-PT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pt-PT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pPr/>
              <a:t>6/30/2006</a:t>
            </a:fld>
            <a:endParaRPr kumimoji="0"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PT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pt-PT">
                <a:solidFill>
                  <a:srgbClr val="FFFFFF"/>
                </a:solidFill>
              </a:rPr>
              <a:pPr/>
              <a:t>‹nº›</a:t>
            </a:fld>
            <a:endParaRPr kumimoji="0" lang="pt-PT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pPr/>
              <a:t>6/30/2006</a:t>
            </a:fld>
            <a:endParaRPr kumimoji="0"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 eaLnBrk="1" latinLnBrk="0" hangingPunct="1">
              <a:defRPr kumimoji="0" lang="pt-PT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pt-PT">
                <a:solidFill>
                  <a:schemeClr val="tx2"/>
                </a:solidFill>
              </a:rPr>
              <a:pPr/>
              <a:t>‹nº›</a:t>
            </a:fld>
            <a:endParaRPr kumimoji="0" lang="pt-PT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 eaLnBrk="1" latinLnBrk="0" hangingPunct="1">
              <a:buNone/>
              <a:defRPr kumimoji="0" lang="pt-PT" sz="4200" b="0"/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pPr/>
              <a:t>6/30/2006</a:t>
            </a:fld>
            <a:endParaRPr kumimoji="0"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PT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pt-PT">
                <a:solidFill>
                  <a:srgbClr val="FFFFFF"/>
                </a:solidFill>
              </a:rPr>
              <a:pPr/>
              <a:t>‹nº›</a:t>
            </a:fld>
            <a:endParaRPr kumimoji="0" lang="pt-PT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pt-PT" sz="1800"/>
            </a:lvl1pPr>
            <a:lvl2pPr eaLnBrk="1" latinLnBrk="0" hangingPunct="1">
              <a:buNone/>
              <a:defRPr kumimoji="0" lang="pt-PT" sz="1200"/>
            </a:lvl2pPr>
            <a:lvl3pPr eaLnBrk="1" latinLnBrk="0" hangingPunct="1">
              <a:buNone/>
              <a:defRPr kumimoji="0" lang="pt-PT" sz="1000"/>
            </a:lvl3pPr>
            <a:lvl4pPr eaLnBrk="1" latinLnBrk="0" hangingPunct="1">
              <a:buNone/>
              <a:defRPr kumimoji="0" lang="pt-PT" sz="900"/>
            </a:lvl4pPr>
            <a:lvl5pPr eaLnBrk="1" latinLnBrk="0" hangingPunct="1">
              <a:buNone/>
              <a:defRPr kumimoji="0" lang="pt-PT" sz="9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pt-PT"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pt-PT" sz="1700"/>
            </a:lvl1pPr>
            <a:lvl2pPr eaLnBrk="1" latinLnBrk="0" hangingPunct="1">
              <a:buFontTx/>
              <a:buNone/>
              <a:defRPr kumimoji="0" lang="pt-PT" sz="1200"/>
            </a:lvl2pPr>
            <a:lvl3pPr eaLnBrk="1" latinLnBrk="0" hangingPunct="1">
              <a:buFontTx/>
              <a:buNone/>
              <a:defRPr kumimoji="0" lang="pt-PT" sz="1000"/>
            </a:lvl3pPr>
            <a:lvl4pPr eaLnBrk="1" latinLnBrk="0" hangingPunct="1">
              <a:buFontTx/>
              <a:buNone/>
              <a:defRPr kumimoji="0" lang="pt-PT" sz="900"/>
            </a:lvl4pPr>
            <a:lvl5pPr eaLnBrk="1" latinLnBrk="0" hangingPunct="1">
              <a:buFontTx/>
              <a:buNone/>
              <a:defRPr kumimoji="0" lang="pt-PT" sz="9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pt-PT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pt-PT" smtClean="0"/>
              <a:t>Clique para editar o estilo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pPr/>
              <a:t>6/30/2006</a:t>
            </a:fld>
            <a:endParaRPr kumimoji="0" lang="pt-PT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 eaLnBrk="1" latinLnBrk="0" hangingPunct="1">
              <a:defRPr kumimoji="0" lang="pt-PT" sz="2800"/>
            </a:lvl1pPr>
            <a:extLst/>
          </a:lstStyle>
          <a:p>
            <a:pPr algn="ctr"/>
            <a:fld id="{8F82E0A0-C266-4798-8C8F-B9F91E9DA37E}" type="slidenum">
              <a:rPr kumimoji="0" lang="pt-PT" sz="2800" b="1">
                <a:solidFill>
                  <a:srgbClr val="FFFFFF"/>
                </a:solidFill>
              </a:rPr>
              <a:pPr algn="ctr"/>
              <a:t>‹nº›</a:t>
            </a:fld>
            <a:endParaRPr kumimoji="0" lang="pt-PT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kumimoji="0"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pt-PT"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pPr/>
              <a:t>6/30/2006</a:t>
            </a:fld>
            <a:endParaRPr kumimoji="0" lang="pt-PT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pt-PT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pt-PT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pt-PT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pt-PT" sz="1400" b="1">
                <a:solidFill>
                  <a:srgbClr val="FFFFFF"/>
                </a:solidFill>
              </a:rPr>
              <a:pPr algn="ctr"/>
              <a:t>‹nº›</a:t>
            </a:fld>
            <a:endParaRPr kumimoji="0" lang="pt-PT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pt-PT" smtClean="0"/>
              <a:t>Clique para editar o estilo</a:t>
            </a:r>
            <a:endParaRPr kumimoji="0"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pt-PT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pt-PT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pt-PT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pt-PT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pt-PT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pt-PT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pt-PT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pt-PT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pt-PT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pt-PT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pt-PT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ctos.te.pt/link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043608" y="1623070"/>
            <a:ext cx="7795592" cy="948680"/>
          </a:xfrm>
        </p:spPr>
        <p:txBody>
          <a:bodyPr>
            <a:normAutofit/>
          </a:bodyPr>
          <a:lstStyle>
            <a:extLst/>
          </a:lstStyle>
          <a:p>
            <a:r>
              <a:rPr lang="pt-PT" dirty="0" smtClean="0"/>
              <a:t>1. ARQUITECTURA </a:t>
            </a:r>
            <a:r>
              <a:rPr lang="pt-PT" dirty="0"/>
              <a:t>DO </a:t>
            </a:r>
            <a:r>
              <a:rPr lang="pt-PT" dirty="0" smtClean="0"/>
              <a:t>UNIVERSO</a:t>
            </a:r>
            <a:endParaRPr lang="pt-PT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>
            <a:extLst/>
          </a:lstStyle>
          <a:p>
            <a:r>
              <a:rPr lang="pt-PT" dirty="0"/>
              <a:t>APOIO </a:t>
            </a:r>
            <a:r>
              <a:rPr lang="pt-PT" dirty="0" smtClean="0"/>
              <a:t>INTERNET - </a:t>
            </a:r>
            <a:r>
              <a:rPr lang="pt-PT" dirty="0" smtClean="0">
                <a:solidFill>
                  <a:srgbClr val="FFFF00"/>
                </a:solidFill>
                <a:hlinkClick r:id="rId3"/>
              </a:rPr>
              <a:t>www.projectos.TE.pt/links</a:t>
            </a:r>
            <a:endParaRPr lang="pt-PT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Estrutura do Universo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pt-PT" sz="3200" b="1" dirty="0"/>
              <a:t>Galáxias maiores mais próximas </a:t>
            </a:r>
            <a:r>
              <a:rPr lang="pt-PT" sz="3200" dirty="0"/>
              <a:t>– Grande Nuvem de Magalhães, Pequena Nuvem de Magalhães e Andrómeda. São visíveis a olho nu (manchas brancas).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323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Autofit/>
          </a:bodyPr>
          <a:lstStyle/>
          <a:p>
            <a:r>
              <a:rPr lang="pt-PT" dirty="0"/>
              <a:t>Quantificação da Energia do Electrão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892480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Os </a:t>
            </a:r>
            <a:r>
              <a:rPr lang="pt-PT" sz="2700" b="1" dirty="0" smtClean="0"/>
              <a:t>estados de energia </a:t>
            </a:r>
            <a:r>
              <a:rPr lang="pt-PT" sz="2700" dirty="0" smtClean="0"/>
              <a:t>ou</a:t>
            </a:r>
            <a:r>
              <a:rPr lang="pt-PT" sz="2700" b="1" dirty="0" smtClean="0"/>
              <a:t> níveis de energia</a:t>
            </a:r>
            <a:r>
              <a:rPr lang="pt-PT" sz="2700" dirty="0" smtClean="0"/>
              <a:t> do electrão representam-se por um número inteiro: </a:t>
            </a:r>
            <a:r>
              <a:rPr lang="pt-PT" sz="2700" b="1" dirty="0" smtClean="0"/>
              <a:t>n</a:t>
            </a:r>
            <a:r>
              <a:rPr lang="pt-PT" sz="2700" b="1" dirty="0"/>
              <a:t> </a:t>
            </a:r>
            <a:r>
              <a:rPr lang="pt-PT" sz="2700" b="1" dirty="0" smtClean="0"/>
              <a:t>= 1</a:t>
            </a:r>
            <a:r>
              <a:rPr lang="pt-PT" sz="2700" dirty="0" smtClean="0"/>
              <a:t>,</a:t>
            </a:r>
            <a:r>
              <a:rPr lang="pt-PT" sz="2700" b="1" dirty="0" smtClean="0"/>
              <a:t> n = 2</a:t>
            </a:r>
            <a:r>
              <a:rPr lang="pt-PT" sz="2700" dirty="0" smtClean="0"/>
              <a:t>, </a:t>
            </a:r>
            <a:r>
              <a:rPr lang="pt-PT" sz="2700" b="1" dirty="0" smtClean="0"/>
              <a:t>n = 3</a:t>
            </a:r>
            <a:r>
              <a:rPr lang="pt-PT" sz="2000" dirty="0" smtClean="0"/>
              <a:t> </a:t>
            </a:r>
            <a:r>
              <a:rPr lang="pt-PT" sz="2500" dirty="0" smtClean="0"/>
              <a:t>…</a:t>
            </a:r>
          </a:p>
          <a:p>
            <a:r>
              <a:rPr lang="pt-PT" sz="2700" b="1" dirty="0" smtClean="0"/>
              <a:t>Estado fundamental </a:t>
            </a:r>
            <a:r>
              <a:rPr lang="pt-PT" sz="2700" dirty="0" smtClean="0"/>
              <a:t>– Estado de menor </a:t>
            </a:r>
            <a:r>
              <a:rPr lang="pt-PT" sz="2700" dirty="0"/>
              <a:t>energia </a:t>
            </a:r>
            <a:r>
              <a:rPr lang="pt-PT" sz="2700" dirty="0" smtClean="0"/>
              <a:t>(</a:t>
            </a:r>
            <a:r>
              <a:rPr lang="pt-PT" sz="2700" b="1" dirty="0" smtClean="0"/>
              <a:t>n </a:t>
            </a:r>
            <a:r>
              <a:rPr lang="pt-PT" sz="2700" b="1" dirty="0"/>
              <a:t>= </a:t>
            </a:r>
            <a:r>
              <a:rPr lang="pt-PT" sz="2700" b="1" dirty="0" smtClean="0"/>
              <a:t>1 </a:t>
            </a:r>
            <a:r>
              <a:rPr lang="pt-PT" sz="2700" dirty="0" smtClean="0"/>
              <a:t>*).</a:t>
            </a:r>
          </a:p>
          <a:p>
            <a:r>
              <a:rPr lang="pt-PT" sz="2700" b="1" dirty="0" smtClean="0"/>
              <a:t>Estados </a:t>
            </a:r>
            <a:r>
              <a:rPr lang="pt-PT" sz="2700" b="1" dirty="0"/>
              <a:t>excitados </a:t>
            </a:r>
            <a:r>
              <a:rPr lang="pt-PT" sz="2700" dirty="0" smtClean="0"/>
              <a:t>– Estados de </a:t>
            </a:r>
            <a:r>
              <a:rPr lang="pt-PT" sz="2700" dirty="0"/>
              <a:t>energia </a:t>
            </a:r>
            <a:r>
              <a:rPr lang="pt-PT" sz="2700" dirty="0" smtClean="0"/>
              <a:t>superiores ao </a:t>
            </a:r>
            <a:r>
              <a:rPr lang="pt-PT" sz="2700" dirty="0"/>
              <a:t>fundamental (</a:t>
            </a:r>
            <a:r>
              <a:rPr lang="pt-PT" sz="2700" b="1" dirty="0"/>
              <a:t>n &gt; </a:t>
            </a:r>
            <a:r>
              <a:rPr lang="pt-PT" sz="2700" b="1" dirty="0" smtClean="0"/>
              <a:t>1 </a:t>
            </a:r>
            <a:r>
              <a:rPr lang="pt-PT" sz="2700" dirty="0"/>
              <a:t>*).</a:t>
            </a:r>
            <a:endParaRPr lang="pt-PT" sz="2700" dirty="0" smtClean="0"/>
          </a:p>
          <a:p>
            <a:pPr marL="0" indent="0">
              <a:buNone/>
            </a:pPr>
            <a:r>
              <a:rPr lang="pt-PT" sz="2700" dirty="0" smtClean="0"/>
              <a:t>* No </a:t>
            </a:r>
            <a:r>
              <a:rPr lang="pt-PT" sz="2700" dirty="0"/>
              <a:t>átomo de </a:t>
            </a:r>
            <a:r>
              <a:rPr lang="pt-PT" sz="2700" b="1" dirty="0" smtClean="0"/>
              <a:t>hidrogénio</a:t>
            </a:r>
            <a:br>
              <a:rPr lang="pt-PT" sz="2700" b="1" dirty="0" smtClean="0"/>
            </a:br>
            <a:r>
              <a:rPr lang="pt-PT" sz="2700" b="1" dirty="0" smtClean="0"/>
              <a:t>   </a:t>
            </a:r>
            <a:r>
              <a:rPr lang="pt-PT" sz="2200" dirty="0" smtClean="0"/>
              <a:t>(noutros átomos, existem electrões em estados fundamentais com n &gt; 1)</a:t>
            </a:r>
            <a:endParaRPr lang="pt-PT" sz="2200" dirty="0"/>
          </a:p>
        </p:txBody>
      </p:sp>
    </p:spTree>
    <p:extLst>
      <p:ext uri="{BB962C8B-B14F-4D97-AF65-F5344CB8AC3E}">
        <p14:creationId xmlns:p14="http://schemas.microsoft.com/office/powerpoint/2010/main" val="398084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Autofit/>
          </a:bodyPr>
          <a:lstStyle/>
          <a:p>
            <a:r>
              <a:rPr lang="pt-PT" dirty="0"/>
              <a:t>Quantificação da Energia do Electrão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O </a:t>
            </a:r>
            <a:r>
              <a:rPr lang="pt-PT" sz="2700" b="1" dirty="0"/>
              <a:t>electrão</a:t>
            </a:r>
            <a:r>
              <a:rPr lang="pt-PT" sz="2700" dirty="0"/>
              <a:t> </a:t>
            </a:r>
            <a:r>
              <a:rPr lang="pt-PT" sz="2700" dirty="0" smtClean="0"/>
              <a:t>tem </a:t>
            </a:r>
            <a:r>
              <a:rPr lang="pt-PT" sz="2700" b="1" dirty="0" smtClean="0"/>
              <a:t>energia </a:t>
            </a:r>
            <a:r>
              <a:rPr lang="pt-PT" sz="2700" b="1" dirty="0"/>
              <a:t>cinética </a:t>
            </a:r>
            <a:r>
              <a:rPr lang="pt-PT" sz="2700" dirty="0"/>
              <a:t>(</a:t>
            </a:r>
            <a:r>
              <a:rPr lang="pt-PT" sz="2700" dirty="0" err="1" smtClean="0"/>
              <a:t>E</a:t>
            </a:r>
            <a:r>
              <a:rPr lang="pt-PT" sz="2700" baseline="-25000" dirty="0" err="1" smtClean="0"/>
              <a:t>c</a:t>
            </a:r>
            <a:r>
              <a:rPr lang="pt-PT" sz="2700" dirty="0" smtClean="0"/>
              <a:t>), </a:t>
            </a:r>
            <a:r>
              <a:rPr lang="pt-PT" sz="2700" dirty="0"/>
              <a:t>porque </a:t>
            </a:r>
            <a:r>
              <a:rPr lang="pt-PT" sz="2700" dirty="0" smtClean="0"/>
              <a:t>move-se</a:t>
            </a:r>
            <a:br>
              <a:rPr lang="pt-PT" sz="2700" dirty="0" smtClean="0"/>
            </a:br>
            <a:r>
              <a:rPr lang="pt-PT" sz="2700" dirty="0" smtClean="0"/>
              <a:t>à </a:t>
            </a:r>
            <a:r>
              <a:rPr lang="pt-PT" sz="2700" dirty="0"/>
              <a:t>volta do núcleo,</a:t>
            </a:r>
            <a:r>
              <a:rPr lang="pt-PT" sz="2700" dirty="0" smtClean="0"/>
              <a:t> e </a:t>
            </a:r>
            <a:r>
              <a:rPr lang="pt-PT" sz="2700" b="1" dirty="0"/>
              <a:t>energia potencial eléctrica </a:t>
            </a:r>
            <a:r>
              <a:rPr lang="pt-PT" sz="2700" dirty="0"/>
              <a:t>(</a:t>
            </a:r>
            <a:r>
              <a:rPr lang="pt-PT" sz="2700" dirty="0" err="1" smtClean="0"/>
              <a:t>E</a:t>
            </a:r>
            <a:r>
              <a:rPr lang="pt-PT" sz="2700" baseline="-25000" dirty="0" err="1" smtClean="0"/>
              <a:t>p</a:t>
            </a:r>
            <a:r>
              <a:rPr lang="pt-PT" sz="2700" dirty="0" smtClean="0"/>
              <a:t>), </a:t>
            </a:r>
            <a:r>
              <a:rPr lang="pt-PT" sz="2700" dirty="0"/>
              <a:t>porque tem carga eléctrica</a:t>
            </a:r>
            <a:r>
              <a:rPr lang="pt-PT" sz="2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97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Autofit/>
          </a:bodyPr>
          <a:lstStyle/>
          <a:p>
            <a:r>
              <a:rPr lang="pt-PT" dirty="0"/>
              <a:t>Quantificação da Energia do Electrão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712968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 </a:t>
            </a:r>
            <a:r>
              <a:rPr lang="pt-PT" sz="2700" b="1" dirty="0"/>
              <a:t>energia do electrão </a:t>
            </a:r>
            <a:r>
              <a:rPr lang="pt-PT" sz="2700" dirty="0"/>
              <a:t>dentro do átomo é </a:t>
            </a:r>
            <a:r>
              <a:rPr lang="pt-PT" sz="2700" b="1" dirty="0" smtClean="0"/>
              <a:t>negativa</a:t>
            </a:r>
            <a:r>
              <a:rPr lang="pt-PT" sz="2700" dirty="0" smtClean="0"/>
              <a:t> porque resulta da </a:t>
            </a:r>
            <a:r>
              <a:rPr lang="pt-PT" sz="2700" b="1" dirty="0" smtClean="0"/>
              <a:t>soma</a:t>
            </a:r>
            <a:r>
              <a:rPr lang="pt-PT" sz="2700" dirty="0" smtClean="0"/>
              <a:t> da </a:t>
            </a:r>
            <a:r>
              <a:rPr lang="pt-PT" sz="2700" b="1" dirty="0" smtClean="0"/>
              <a:t>energia </a:t>
            </a:r>
            <a:r>
              <a:rPr lang="pt-PT" sz="2700" b="1" dirty="0"/>
              <a:t>cinética </a:t>
            </a:r>
            <a:r>
              <a:rPr lang="pt-PT" sz="2700" dirty="0" smtClean="0"/>
              <a:t>(</a:t>
            </a:r>
            <a:r>
              <a:rPr lang="pt-PT" sz="2700" dirty="0" err="1" smtClean="0"/>
              <a:t>E</a:t>
            </a:r>
            <a:r>
              <a:rPr lang="pt-PT" sz="2700" baseline="-25000" dirty="0" err="1" smtClean="0"/>
              <a:t>c</a:t>
            </a:r>
            <a:r>
              <a:rPr lang="pt-PT" sz="2700" dirty="0" smtClean="0"/>
              <a:t> positiva) com a </a:t>
            </a:r>
            <a:r>
              <a:rPr lang="pt-PT" sz="2700" b="1" dirty="0" smtClean="0"/>
              <a:t>energia potencial </a:t>
            </a:r>
            <a:r>
              <a:rPr lang="pt-PT" sz="2700" dirty="0" smtClean="0"/>
              <a:t>(</a:t>
            </a:r>
            <a:r>
              <a:rPr lang="pt-PT" sz="2700" dirty="0" err="1"/>
              <a:t>E</a:t>
            </a:r>
            <a:r>
              <a:rPr lang="pt-PT" sz="2700" baseline="-25000" dirty="0" err="1"/>
              <a:t>p</a:t>
            </a:r>
            <a:r>
              <a:rPr lang="pt-PT" sz="2700" dirty="0"/>
              <a:t> </a:t>
            </a:r>
            <a:r>
              <a:rPr lang="pt-PT" sz="2700" dirty="0" smtClean="0"/>
              <a:t>negativa e com valor superior).</a:t>
            </a:r>
            <a:endParaRPr lang="pt-PT" sz="27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87774"/>
            <a:ext cx="3125147" cy="131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7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Modelo de Bohr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539552" y="1352551"/>
            <a:ext cx="8208912" cy="3268624"/>
          </a:xfrm>
        </p:spPr>
        <p:txBody>
          <a:bodyPr>
            <a:noAutofit/>
          </a:bodyPr>
          <a:lstStyle/>
          <a:p>
            <a:r>
              <a:rPr lang="pt-PT" sz="2700" b="1" dirty="0"/>
              <a:t>Bohr</a:t>
            </a:r>
            <a:r>
              <a:rPr lang="pt-PT" sz="2700" dirty="0"/>
              <a:t> </a:t>
            </a:r>
            <a:r>
              <a:rPr lang="pt-PT" sz="2700" dirty="0" smtClean="0"/>
              <a:t>estudou o </a:t>
            </a:r>
            <a:r>
              <a:rPr lang="pt-PT" sz="2700" b="1" dirty="0"/>
              <a:t>espectro atómico descontínuo </a:t>
            </a:r>
            <a:r>
              <a:rPr lang="pt-PT" sz="2700" dirty="0"/>
              <a:t>do </a:t>
            </a:r>
            <a:r>
              <a:rPr lang="pt-PT" sz="2700" b="1" dirty="0" smtClean="0"/>
              <a:t>hidrogénio</a:t>
            </a:r>
            <a:r>
              <a:rPr lang="pt-PT" sz="2700" dirty="0" smtClean="0"/>
              <a:t> e criou um </a:t>
            </a:r>
            <a:r>
              <a:rPr lang="pt-PT" sz="2700" b="1" dirty="0" smtClean="0"/>
              <a:t>modelo</a:t>
            </a:r>
            <a:r>
              <a:rPr lang="pt-PT" sz="2700" dirty="0" smtClean="0"/>
              <a:t> para este átomo (explicação da estrutura do átomo).</a:t>
            </a:r>
          </a:p>
          <a:p>
            <a:r>
              <a:rPr lang="pt-PT" sz="2700" dirty="0" smtClean="0"/>
              <a:t>O </a:t>
            </a:r>
            <a:r>
              <a:rPr lang="pt-PT" sz="2700" b="1" dirty="0"/>
              <a:t>electrão</a:t>
            </a:r>
            <a:r>
              <a:rPr lang="pt-PT" sz="2700" dirty="0"/>
              <a:t> gira à volta do núcleo em </a:t>
            </a:r>
            <a:r>
              <a:rPr lang="pt-PT" sz="2700" b="1" dirty="0"/>
              <a:t>órbitas </a:t>
            </a:r>
            <a:r>
              <a:rPr lang="pt-PT" sz="2700" b="1" dirty="0" smtClean="0"/>
              <a:t>circulares</a:t>
            </a:r>
            <a:r>
              <a:rPr lang="pt-PT" sz="2700" dirty="0" smtClean="0"/>
              <a:t>.</a:t>
            </a:r>
          </a:p>
          <a:p>
            <a:r>
              <a:rPr lang="pt-PT" sz="2700" dirty="0" smtClean="0"/>
              <a:t>O </a:t>
            </a:r>
            <a:r>
              <a:rPr lang="pt-PT" sz="2700" b="1" dirty="0"/>
              <a:t>raio </a:t>
            </a:r>
            <a:r>
              <a:rPr lang="pt-PT" sz="2700" b="1" dirty="0" smtClean="0"/>
              <a:t>das órbitas </a:t>
            </a:r>
            <a:r>
              <a:rPr lang="pt-PT" sz="2700" dirty="0" smtClean="0"/>
              <a:t>não </a:t>
            </a:r>
            <a:r>
              <a:rPr lang="pt-PT" sz="2700" dirty="0"/>
              <a:t>pode </a:t>
            </a:r>
            <a:r>
              <a:rPr lang="pt-PT" sz="2700" dirty="0" smtClean="0"/>
              <a:t>ter um valor qualquer</a:t>
            </a:r>
            <a:br>
              <a:rPr lang="pt-PT" sz="2700" dirty="0" smtClean="0"/>
            </a:br>
            <a:r>
              <a:rPr lang="pt-PT" sz="2700" dirty="0" smtClean="0"/>
              <a:t>(é </a:t>
            </a:r>
            <a:r>
              <a:rPr lang="pt-PT" sz="2700" b="1" dirty="0" smtClean="0"/>
              <a:t>quantificado</a:t>
            </a:r>
            <a:r>
              <a:rPr lang="pt-PT" sz="2700" dirty="0" smtClean="0"/>
              <a:t>).</a:t>
            </a:r>
          </a:p>
          <a:p>
            <a:r>
              <a:rPr lang="pt-PT" sz="2700" dirty="0" smtClean="0"/>
              <a:t>Cada </a:t>
            </a:r>
            <a:r>
              <a:rPr lang="pt-PT" sz="2700" b="1" dirty="0" smtClean="0"/>
              <a:t>órbita</a:t>
            </a:r>
            <a:r>
              <a:rPr lang="pt-PT" sz="2700" dirty="0" smtClean="0"/>
              <a:t> corresponde a um </a:t>
            </a:r>
            <a:r>
              <a:rPr lang="pt-PT" sz="2700" b="1" dirty="0" smtClean="0"/>
              <a:t>nível de energia</a:t>
            </a:r>
            <a:r>
              <a:rPr lang="pt-PT" sz="2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77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Modelo de Bohr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pt-PT" sz="2700" dirty="0" smtClean="0"/>
              <a:t>A </a:t>
            </a:r>
            <a:r>
              <a:rPr lang="pt-PT" sz="2700" b="1" dirty="0" smtClean="0"/>
              <a:t>energia do electrão </a:t>
            </a:r>
            <a:r>
              <a:rPr lang="pt-PT" sz="2700" dirty="0" smtClean="0"/>
              <a:t>no átomo</a:t>
            </a:r>
            <a:r>
              <a:rPr lang="pt-PT" sz="2700" b="1" dirty="0"/>
              <a:t> (</a:t>
            </a:r>
            <a:r>
              <a:rPr lang="pt-PT" sz="2700" dirty="0" err="1"/>
              <a:t>E</a:t>
            </a:r>
            <a:r>
              <a:rPr lang="pt-PT" sz="2700" baseline="-25000" dirty="0" err="1"/>
              <a:t>n</a:t>
            </a:r>
            <a:r>
              <a:rPr lang="pt-PT" sz="2700" b="1" dirty="0"/>
              <a:t>) </a:t>
            </a:r>
            <a:r>
              <a:rPr lang="pt-PT" sz="2700" dirty="0" smtClean="0"/>
              <a:t>não </a:t>
            </a:r>
            <a:r>
              <a:rPr lang="pt-PT" sz="2700" dirty="0"/>
              <a:t>pode ter um valor </a:t>
            </a:r>
            <a:r>
              <a:rPr lang="pt-PT" sz="2700" dirty="0" smtClean="0"/>
              <a:t>qualquer (</a:t>
            </a:r>
            <a:r>
              <a:rPr lang="pt-PT" sz="2700" dirty="0"/>
              <a:t>é </a:t>
            </a:r>
            <a:r>
              <a:rPr lang="pt-PT" sz="2700" b="1" dirty="0" smtClean="0"/>
              <a:t>quantificada</a:t>
            </a:r>
            <a:r>
              <a:rPr lang="pt-PT" sz="2700" dirty="0" smtClean="0"/>
              <a:t>) e o seu valor depende</a:t>
            </a:r>
            <a:br>
              <a:rPr lang="pt-PT" sz="2700" dirty="0" smtClean="0"/>
            </a:br>
            <a:r>
              <a:rPr lang="pt-PT" sz="2700" dirty="0" smtClean="0"/>
              <a:t>do </a:t>
            </a:r>
            <a:r>
              <a:rPr lang="pt-PT" sz="2700" b="1" dirty="0" smtClean="0"/>
              <a:t>número do nível de energia</a:t>
            </a:r>
            <a:r>
              <a:rPr lang="pt-PT" sz="2700" dirty="0" smtClean="0"/>
              <a:t>: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pt-PT" sz="2700" dirty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pt-PT" sz="2700" dirty="0" smtClean="0"/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pt-PT" sz="2700" dirty="0" smtClean="0"/>
              <a:t>      E</a:t>
            </a:r>
            <a:r>
              <a:rPr lang="pt-PT" sz="2700" baseline="-25000" dirty="0" smtClean="0"/>
              <a:t>1</a:t>
            </a:r>
            <a:r>
              <a:rPr lang="pt-PT" sz="2700" dirty="0" smtClean="0"/>
              <a:t> = -2,18 x 10</a:t>
            </a:r>
            <a:r>
              <a:rPr lang="pt-PT" sz="2700" baseline="30000" dirty="0" smtClean="0"/>
              <a:t>-18</a:t>
            </a:r>
            <a:r>
              <a:rPr lang="pt-PT" sz="2700" dirty="0" smtClean="0"/>
              <a:t> J (n =1 no átomo de hidrogénio)</a:t>
            </a:r>
            <a:endParaRPr lang="pt-PT" sz="2700" dirty="0"/>
          </a:p>
          <a:p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315" y="2655498"/>
            <a:ext cx="2822023" cy="97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58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Modelo de Bohr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354888" cy="3268624"/>
          </a:xfrm>
        </p:spPr>
        <p:txBody>
          <a:bodyPr>
            <a:normAutofit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pt-PT" sz="2700" dirty="0"/>
              <a:t>Quando o </a:t>
            </a:r>
            <a:r>
              <a:rPr lang="pt-PT" sz="2700" b="1" dirty="0"/>
              <a:t>electrão está numa órbita</a:t>
            </a:r>
            <a:r>
              <a:rPr lang="pt-PT" sz="2700" dirty="0"/>
              <a:t>, não absorve nem emite energia.</a:t>
            </a:r>
          </a:p>
          <a:p>
            <a:r>
              <a:rPr lang="pt-PT" sz="2700" dirty="0"/>
              <a:t>O electrão pode </a:t>
            </a:r>
            <a:r>
              <a:rPr lang="pt-PT" sz="2700" b="1" dirty="0"/>
              <a:t>absorver </a:t>
            </a:r>
            <a:r>
              <a:rPr lang="pt-PT" sz="2700" b="1" dirty="0" smtClean="0"/>
              <a:t>energia</a:t>
            </a:r>
            <a:r>
              <a:rPr lang="pt-PT" sz="2700" dirty="0" smtClean="0"/>
              <a:t> </a:t>
            </a:r>
            <a:r>
              <a:rPr lang="pt-PT" sz="2700" dirty="0"/>
              <a:t>por:</a:t>
            </a:r>
          </a:p>
          <a:p>
            <a:pPr lvl="1"/>
            <a:r>
              <a:rPr lang="pt-PT" sz="2700" b="1" dirty="0"/>
              <a:t>Aumento de temperatura</a:t>
            </a:r>
            <a:r>
              <a:rPr lang="pt-PT" sz="2700" dirty="0"/>
              <a:t>;</a:t>
            </a:r>
          </a:p>
          <a:p>
            <a:pPr lvl="1"/>
            <a:r>
              <a:rPr lang="pt-PT" sz="2700" b="1" dirty="0"/>
              <a:t>Colisão com electrões </a:t>
            </a:r>
            <a:r>
              <a:rPr lang="pt-PT" sz="2700" dirty="0"/>
              <a:t>de uma descarga eléctrica;</a:t>
            </a:r>
          </a:p>
          <a:p>
            <a:pPr lvl="1"/>
            <a:r>
              <a:rPr lang="pt-PT" sz="2700" b="1" dirty="0"/>
              <a:t>Colisão com fotões </a:t>
            </a:r>
            <a:r>
              <a:rPr lang="pt-PT" sz="2700" dirty="0"/>
              <a:t>de radiação electromagnética.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pt-PT" sz="2700" dirty="0" smtClean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814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Modelo de Bohr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24162" y="1347614"/>
            <a:ext cx="8919838" cy="3268624"/>
          </a:xfrm>
        </p:spPr>
        <p:txBody>
          <a:bodyPr>
            <a:normAutofit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pt-PT" sz="2700" dirty="0"/>
              <a:t>Quando o electrão</a:t>
            </a:r>
            <a:r>
              <a:rPr lang="pt-PT" sz="2700" b="1" dirty="0"/>
              <a:t> absorve energia</a:t>
            </a:r>
            <a:r>
              <a:rPr lang="pt-PT" sz="2700" dirty="0"/>
              <a:t>, </a:t>
            </a:r>
            <a:r>
              <a:rPr lang="pt-PT" sz="2700" dirty="0" smtClean="0"/>
              <a:t>fica </a:t>
            </a:r>
            <a:r>
              <a:rPr lang="pt-PT" sz="2700" b="1" dirty="0" smtClean="0"/>
              <a:t>excitado</a:t>
            </a:r>
            <a:r>
              <a:rPr lang="pt-PT" sz="2700" dirty="0" smtClean="0"/>
              <a:t> e salta </a:t>
            </a:r>
            <a:r>
              <a:rPr lang="pt-PT" sz="2700" dirty="0"/>
              <a:t>para uma </a:t>
            </a:r>
            <a:r>
              <a:rPr lang="pt-PT" sz="2700" b="1" dirty="0"/>
              <a:t>órbita mais externa (</a:t>
            </a:r>
            <a:r>
              <a:rPr lang="pt-PT" sz="2700" dirty="0"/>
              <a:t>nível de </a:t>
            </a:r>
            <a:r>
              <a:rPr lang="pt-PT" sz="2800" b="1" dirty="0"/>
              <a:t>energia superior</a:t>
            </a:r>
            <a:r>
              <a:rPr lang="pt-PT" sz="2700" b="1" dirty="0"/>
              <a:t>)</a:t>
            </a:r>
            <a:r>
              <a:rPr lang="pt-PT" sz="2700" dirty="0"/>
              <a:t>.</a:t>
            </a:r>
          </a:p>
          <a:p>
            <a:endParaRPr lang="pt-PT" sz="27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752" y="2211710"/>
            <a:ext cx="5537700" cy="286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22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Modelo de Bohr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539552" y="1352551"/>
            <a:ext cx="8534400" cy="3268624"/>
          </a:xfrm>
        </p:spPr>
        <p:txBody>
          <a:bodyPr/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pt-PT" sz="2700" dirty="0" smtClean="0"/>
              <a:t>O electrão </a:t>
            </a:r>
            <a:r>
              <a:rPr lang="pt-PT" sz="2700" dirty="0"/>
              <a:t>excitado </a:t>
            </a:r>
            <a:r>
              <a:rPr lang="pt-PT" sz="2700" b="1" dirty="0" smtClean="0"/>
              <a:t>liberta</a:t>
            </a:r>
            <a:r>
              <a:rPr lang="pt-PT" sz="2700" dirty="0" smtClean="0"/>
              <a:t> a </a:t>
            </a:r>
            <a:r>
              <a:rPr lang="pt-PT" sz="2700" dirty="0"/>
              <a:t>energia em </a:t>
            </a:r>
            <a:r>
              <a:rPr lang="pt-PT" sz="2700" dirty="0" smtClean="0"/>
              <a:t>excesso, na  </a:t>
            </a:r>
            <a:r>
              <a:rPr lang="pt-PT" sz="2700" dirty="0"/>
              <a:t>forma </a:t>
            </a:r>
            <a:r>
              <a:rPr lang="pt-PT" sz="2700" dirty="0" smtClean="0"/>
              <a:t>de </a:t>
            </a:r>
            <a:r>
              <a:rPr lang="pt-PT" sz="2700" b="1" dirty="0" smtClean="0"/>
              <a:t>radiação electromagnética</a:t>
            </a:r>
            <a:r>
              <a:rPr lang="pt-PT" sz="2700" dirty="0" smtClean="0"/>
              <a:t>, e salta </a:t>
            </a:r>
            <a:r>
              <a:rPr lang="pt-PT" sz="2700" dirty="0"/>
              <a:t>para </a:t>
            </a:r>
            <a:r>
              <a:rPr lang="pt-PT" sz="2700" dirty="0" smtClean="0"/>
              <a:t>uma</a:t>
            </a:r>
            <a:br>
              <a:rPr lang="pt-PT" sz="2700" dirty="0" smtClean="0"/>
            </a:br>
            <a:r>
              <a:rPr lang="pt-PT" sz="2700" b="1" dirty="0" smtClean="0"/>
              <a:t>órbita </a:t>
            </a:r>
            <a:r>
              <a:rPr lang="pt-PT" sz="2700" b="1" dirty="0"/>
              <a:t>mais interna </a:t>
            </a:r>
            <a:r>
              <a:rPr lang="pt-PT" sz="2700" dirty="0"/>
              <a:t>(nível de </a:t>
            </a:r>
            <a:r>
              <a:rPr lang="pt-PT" sz="2700" b="1" dirty="0"/>
              <a:t>energia </a:t>
            </a:r>
            <a:r>
              <a:rPr lang="pt-PT" sz="2700" b="1" dirty="0" smtClean="0"/>
              <a:t>inferior</a:t>
            </a:r>
            <a:r>
              <a:rPr lang="pt-PT" sz="2700" dirty="0" smtClean="0"/>
              <a:t>).</a:t>
            </a:r>
            <a:br>
              <a:rPr lang="pt-PT" sz="2700" dirty="0" smtClean="0"/>
            </a:br>
            <a:endParaRPr lang="pt-PT" sz="2700" dirty="0"/>
          </a:p>
          <a:p>
            <a:endParaRPr lang="pt-PT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708" y="2664296"/>
            <a:ext cx="5388596" cy="2499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88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Modelo de Bohr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179512" y="1352551"/>
            <a:ext cx="8964488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 </a:t>
            </a:r>
            <a:r>
              <a:rPr lang="pt-PT" sz="2700" b="1" dirty="0" smtClean="0"/>
              <a:t>energia</a:t>
            </a:r>
            <a:r>
              <a:rPr lang="pt-PT" sz="2700" dirty="0" smtClean="0"/>
              <a:t> em excesso pode ser </a:t>
            </a:r>
            <a:r>
              <a:rPr lang="pt-PT" sz="2700" b="1" dirty="0" smtClean="0"/>
              <a:t>libertada</a:t>
            </a:r>
            <a:r>
              <a:rPr lang="pt-PT" sz="2700" dirty="0" smtClean="0"/>
              <a:t> de várias maneiras</a:t>
            </a:r>
            <a:r>
              <a:rPr lang="pt-PT" sz="2700" dirty="0"/>
              <a:t>, originando </a:t>
            </a:r>
            <a:r>
              <a:rPr lang="pt-PT" sz="2700" dirty="0" smtClean="0"/>
              <a:t>diferentes </a:t>
            </a:r>
            <a:r>
              <a:rPr lang="pt-PT" sz="2700" b="1" dirty="0" smtClean="0"/>
              <a:t>radiações electromagnéticas</a:t>
            </a:r>
            <a:r>
              <a:rPr lang="pt-PT" sz="2700" dirty="0" smtClean="0"/>
              <a:t>: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0084" y="2427734"/>
            <a:ext cx="2916131" cy="208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63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Espectro de Emissão do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426896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 </a:t>
            </a:r>
            <a:r>
              <a:rPr lang="pt-PT" sz="2700" b="1" dirty="0" smtClean="0"/>
              <a:t>radiação electromagnética </a:t>
            </a:r>
            <a:r>
              <a:rPr lang="pt-PT" sz="2700" dirty="0" smtClean="0"/>
              <a:t>libertada forma as </a:t>
            </a:r>
            <a:r>
              <a:rPr lang="pt-PT" sz="2700" b="1" dirty="0"/>
              <a:t>riscas</a:t>
            </a:r>
            <a:r>
              <a:rPr lang="pt-PT" sz="2700" dirty="0"/>
              <a:t> </a:t>
            </a:r>
            <a:r>
              <a:rPr lang="pt-PT" sz="2700" dirty="0" smtClean="0"/>
              <a:t>do </a:t>
            </a:r>
            <a:r>
              <a:rPr lang="pt-PT" sz="2700" b="1" dirty="0" smtClean="0"/>
              <a:t>espectro de emissão </a:t>
            </a:r>
            <a:r>
              <a:rPr lang="pt-PT" sz="2700" dirty="0" smtClean="0"/>
              <a:t>do hidrogénio.</a:t>
            </a:r>
            <a:endParaRPr lang="pt-PT" sz="27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2283718"/>
            <a:ext cx="644436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36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pt-PT" sz="2800" b="1" dirty="0"/>
              <a:t>O Universo não é caos, está organizado</a:t>
            </a:r>
            <a:r>
              <a:rPr lang="pt-PT" sz="2800" b="1" dirty="0" smtClean="0"/>
              <a:t>.</a:t>
            </a:r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endParaRPr lang="pt-PT" dirty="0"/>
          </a:p>
        </p:txBody>
      </p:sp>
      <p:sp>
        <p:nvSpPr>
          <p:cNvPr id="2" name="Marcador de Posição da Imagem 1"/>
          <p:cNvSpPr>
            <a:spLocks noGrp="1"/>
          </p:cNvSpPr>
          <p:nvPr>
            <p:ph type="pic" idx="1"/>
          </p:nvPr>
        </p:nvSpPr>
        <p:spPr/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03"/>
            <a:ext cx="7596336" cy="405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763688" y="3759918"/>
            <a:ext cx="1656184" cy="324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pt-PT" b="1" dirty="0" smtClean="0">
                <a:solidFill>
                  <a:schemeClr val="bg1"/>
                </a:solidFill>
              </a:rPr>
              <a:t>Grupo Local</a:t>
            </a:r>
            <a:endParaRPr lang="pt-P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18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Espectro de Emissão do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534400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O espectro de emissão do hidrogénio tem </a:t>
            </a:r>
            <a:r>
              <a:rPr lang="pt-PT" sz="2700" b="1" dirty="0" smtClean="0"/>
              <a:t>riscas</a:t>
            </a:r>
            <a:r>
              <a:rPr lang="pt-PT" sz="2700" dirty="0" smtClean="0"/>
              <a:t> no </a:t>
            </a:r>
            <a:r>
              <a:rPr lang="pt-PT" sz="2700" b="1" dirty="0" smtClean="0"/>
              <a:t>ultravioleta</a:t>
            </a:r>
            <a:r>
              <a:rPr lang="pt-PT" sz="2700" dirty="0" smtClean="0"/>
              <a:t>, no </a:t>
            </a:r>
            <a:r>
              <a:rPr lang="pt-PT" sz="2700" b="1" dirty="0" smtClean="0"/>
              <a:t>visível</a:t>
            </a:r>
            <a:r>
              <a:rPr lang="pt-PT" sz="2700" dirty="0" smtClean="0"/>
              <a:t> </a:t>
            </a:r>
            <a:r>
              <a:rPr lang="pt-PT" sz="2700" dirty="0"/>
              <a:t>e </a:t>
            </a:r>
            <a:r>
              <a:rPr lang="pt-PT" sz="2700" dirty="0" smtClean="0"/>
              <a:t>no </a:t>
            </a:r>
            <a:r>
              <a:rPr lang="pt-PT" sz="2700" b="1" dirty="0" smtClean="0"/>
              <a:t>infravermelho</a:t>
            </a:r>
            <a:r>
              <a:rPr lang="pt-PT" sz="2700" dirty="0"/>
              <a:t>:</a:t>
            </a:r>
          </a:p>
          <a:p>
            <a:pPr lvl="1"/>
            <a:r>
              <a:rPr lang="pt-PT" sz="2700" b="1" dirty="0" smtClean="0"/>
              <a:t>Série </a:t>
            </a:r>
            <a:r>
              <a:rPr lang="pt-PT" sz="2700" b="1" dirty="0"/>
              <a:t>de </a:t>
            </a:r>
            <a:r>
              <a:rPr lang="pt-PT" sz="2700" b="1" dirty="0" err="1"/>
              <a:t>Lyman</a:t>
            </a:r>
            <a:r>
              <a:rPr lang="pt-PT" sz="2700" b="1" dirty="0"/>
              <a:t> </a:t>
            </a:r>
            <a:r>
              <a:rPr lang="pt-PT" sz="2700" dirty="0"/>
              <a:t>– </a:t>
            </a:r>
            <a:r>
              <a:rPr lang="pt-PT" sz="2700" dirty="0" smtClean="0"/>
              <a:t>Radiações </a:t>
            </a:r>
            <a:r>
              <a:rPr lang="pt-PT" sz="2700" b="1" dirty="0"/>
              <a:t>ultravioletas</a:t>
            </a:r>
            <a:r>
              <a:rPr lang="pt-PT" sz="2700" dirty="0"/>
              <a:t> </a:t>
            </a:r>
            <a:r>
              <a:rPr lang="pt-PT" sz="2700" dirty="0" smtClean="0"/>
              <a:t>libertadas quando os electrões saltam de </a:t>
            </a:r>
            <a:r>
              <a:rPr lang="pt-PT" sz="2700" b="1" dirty="0" smtClean="0"/>
              <a:t>n </a:t>
            </a:r>
            <a:r>
              <a:rPr lang="pt-PT" sz="2700" b="1" dirty="0"/>
              <a:t>&gt; </a:t>
            </a:r>
            <a:r>
              <a:rPr lang="pt-PT" sz="2700" b="1" dirty="0" smtClean="0"/>
              <a:t>1 </a:t>
            </a:r>
            <a:r>
              <a:rPr lang="pt-PT" sz="2700" dirty="0" smtClean="0"/>
              <a:t>para </a:t>
            </a:r>
            <a:r>
              <a:rPr lang="pt-PT" sz="2700" b="1" dirty="0" smtClean="0"/>
              <a:t>n = 1</a:t>
            </a:r>
            <a:r>
              <a:rPr lang="pt-PT" sz="2700" dirty="0" smtClean="0"/>
              <a:t>;</a:t>
            </a:r>
          </a:p>
          <a:p>
            <a:pPr lvl="1"/>
            <a:r>
              <a:rPr lang="pt-PT" sz="2700" b="1" dirty="0" smtClean="0"/>
              <a:t>Série de </a:t>
            </a:r>
            <a:r>
              <a:rPr lang="pt-PT" sz="2700" b="1" dirty="0" err="1" smtClean="0"/>
              <a:t>Balmer</a:t>
            </a:r>
            <a:r>
              <a:rPr lang="pt-PT" sz="2700" b="1" dirty="0" smtClean="0"/>
              <a:t> </a:t>
            </a:r>
            <a:r>
              <a:rPr lang="pt-PT" sz="2700" dirty="0"/>
              <a:t>–</a:t>
            </a:r>
            <a:r>
              <a:rPr lang="pt-PT" sz="2700" dirty="0" smtClean="0"/>
              <a:t> Radiações </a:t>
            </a:r>
            <a:r>
              <a:rPr lang="pt-PT" sz="2700" b="1" dirty="0"/>
              <a:t>visíveis</a:t>
            </a:r>
            <a:r>
              <a:rPr lang="pt-PT" sz="2700" dirty="0"/>
              <a:t> </a:t>
            </a:r>
            <a:r>
              <a:rPr lang="pt-PT" sz="2700" dirty="0" smtClean="0"/>
              <a:t>libertadas </a:t>
            </a:r>
            <a:r>
              <a:rPr lang="pt-PT" sz="2700" dirty="0"/>
              <a:t>quando os electrões saltam de </a:t>
            </a:r>
            <a:r>
              <a:rPr lang="pt-PT" sz="2700" b="1" dirty="0" smtClean="0"/>
              <a:t>n </a:t>
            </a:r>
            <a:r>
              <a:rPr lang="pt-PT" sz="2700" b="1" dirty="0"/>
              <a:t>&gt; </a:t>
            </a:r>
            <a:r>
              <a:rPr lang="pt-PT" sz="2700" b="1" dirty="0" smtClean="0"/>
              <a:t>2 </a:t>
            </a:r>
            <a:r>
              <a:rPr lang="pt-PT" sz="2700" dirty="0" smtClean="0"/>
              <a:t>para </a:t>
            </a:r>
            <a:r>
              <a:rPr lang="pt-PT" sz="2700" dirty="0"/>
              <a:t>o </a:t>
            </a:r>
            <a:r>
              <a:rPr lang="pt-PT" sz="2700" b="1" dirty="0" smtClean="0"/>
              <a:t>n = 2</a:t>
            </a:r>
            <a:r>
              <a:rPr lang="pt-PT" sz="2700" dirty="0" smtClean="0"/>
              <a:t>;</a:t>
            </a:r>
            <a:endParaRPr lang="pt-PT" sz="2700" dirty="0"/>
          </a:p>
          <a:p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184191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Espectro de Emissão do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323528" y="1352551"/>
            <a:ext cx="8568952" cy="3268624"/>
          </a:xfrm>
        </p:spPr>
        <p:txBody>
          <a:bodyPr>
            <a:normAutofit/>
          </a:bodyPr>
          <a:lstStyle/>
          <a:p>
            <a:pPr lvl="1"/>
            <a:r>
              <a:rPr lang="pt-PT" b="1" dirty="0" smtClean="0"/>
              <a:t>Série </a:t>
            </a:r>
            <a:r>
              <a:rPr lang="pt-PT" b="1" dirty="0"/>
              <a:t>de </a:t>
            </a:r>
            <a:r>
              <a:rPr lang="pt-PT" b="1" dirty="0" err="1"/>
              <a:t>Paschen</a:t>
            </a:r>
            <a:r>
              <a:rPr lang="pt-PT" b="1" dirty="0"/>
              <a:t> </a:t>
            </a:r>
            <a:r>
              <a:rPr lang="pt-PT" dirty="0"/>
              <a:t>– </a:t>
            </a:r>
            <a:r>
              <a:rPr lang="pt-PT" dirty="0" smtClean="0"/>
              <a:t>Radiações </a:t>
            </a:r>
            <a:r>
              <a:rPr lang="pt-PT" b="1" dirty="0"/>
              <a:t>infravermelhas</a:t>
            </a:r>
            <a:r>
              <a:rPr lang="pt-PT" dirty="0"/>
              <a:t> libertadas quando os electrões saltam de </a:t>
            </a:r>
            <a:r>
              <a:rPr lang="pt-PT" b="1" dirty="0"/>
              <a:t>n &gt; </a:t>
            </a:r>
            <a:r>
              <a:rPr lang="pt-PT" b="1" dirty="0" smtClean="0"/>
              <a:t>3 </a:t>
            </a:r>
            <a:r>
              <a:rPr lang="pt-PT" dirty="0"/>
              <a:t>para </a:t>
            </a:r>
            <a:r>
              <a:rPr lang="pt-PT" b="1" dirty="0"/>
              <a:t>n </a:t>
            </a:r>
            <a:r>
              <a:rPr lang="pt-PT" b="1" dirty="0" smtClean="0"/>
              <a:t>= 3</a:t>
            </a:r>
            <a:r>
              <a:rPr lang="pt-PT" dirty="0" smtClean="0"/>
              <a:t>;</a:t>
            </a:r>
          </a:p>
          <a:p>
            <a:pPr lvl="1"/>
            <a:r>
              <a:rPr lang="pt-PT" b="1" dirty="0" smtClean="0"/>
              <a:t>Série </a:t>
            </a:r>
            <a:r>
              <a:rPr lang="pt-PT" b="1" dirty="0"/>
              <a:t>de </a:t>
            </a:r>
            <a:r>
              <a:rPr lang="pt-PT" b="1" dirty="0" err="1" smtClean="0"/>
              <a:t>Brackett</a:t>
            </a:r>
            <a:r>
              <a:rPr lang="pt-PT" b="1" dirty="0" smtClean="0"/>
              <a:t> </a:t>
            </a:r>
            <a:r>
              <a:rPr lang="pt-PT" dirty="0" smtClean="0"/>
              <a:t>– </a:t>
            </a:r>
            <a:r>
              <a:rPr lang="pt-PT" dirty="0"/>
              <a:t>Radiações </a:t>
            </a:r>
            <a:r>
              <a:rPr lang="pt-PT" b="1" dirty="0"/>
              <a:t>infravermelhas</a:t>
            </a:r>
            <a:r>
              <a:rPr lang="pt-PT" dirty="0"/>
              <a:t> libertadas quando os electrões saltam de </a:t>
            </a:r>
            <a:r>
              <a:rPr lang="pt-PT" b="1" dirty="0"/>
              <a:t>n &gt; </a:t>
            </a:r>
            <a:r>
              <a:rPr lang="pt-PT" b="1" dirty="0" smtClean="0"/>
              <a:t>4 </a:t>
            </a:r>
            <a:r>
              <a:rPr lang="pt-PT" dirty="0"/>
              <a:t>para </a:t>
            </a:r>
            <a:r>
              <a:rPr lang="pt-PT" b="1" dirty="0"/>
              <a:t>n = </a:t>
            </a:r>
            <a:r>
              <a:rPr lang="pt-PT" b="1" dirty="0" smtClean="0"/>
              <a:t>4</a:t>
            </a:r>
            <a:r>
              <a:rPr lang="pt-PT" dirty="0" smtClean="0"/>
              <a:t>;</a:t>
            </a:r>
          </a:p>
          <a:p>
            <a:pPr lvl="1"/>
            <a:r>
              <a:rPr lang="pt-PT" b="1" dirty="0" smtClean="0"/>
              <a:t>Série </a:t>
            </a:r>
            <a:r>
              <a:rPr lang="pt-PT" b="1" dirty="0"/>
              <a:t>de </a:t>
            </a:r>
            <a:r>
              <a:rPr lang="pt-PT" b="1" dirty="0" err="1" smtClean="0"/>
              <a:t>Pfund</a:t>
            </a:r>
            <a:r>
              <a:rPr lang="pt-PT" b="1" dirty="0" smtClean="0"/>
              <a:t> </a:t>
            </a:r>
            <a:r>
              <a:rPr lang="pt-PT" dirty="0" smtClean="0"/>
              <a:t>– </a:t>
            </a:r>
            <a:r>
              <a:rPr lang="pt-PT" dirty="0"/>
              <a:t>Radiações </a:t>
            </a:r>
            <a:r>
              <a:rPr lang="pt-PT" b="1" dirty="0"/>
              <a:t>infravermelhas</a:t>
            </a:r>
            <a:r>
              <a:rPr lang="pt-PT" dirty="0"/>
              <a:t> libertadas quando os electrões saltam de </a:t>
            </a:r>
            <a:r>
              <a:rPr lang="pt-PT" b="1" dirty="0"/>
              <a:t>n &gt; </a:t>
            </a:r>
            <a:r>
              <a:rPr lang="pt-PT" b="1" dirty="0" smtClean="0"/>
              <a:t>5 </a:t>
            </a:r>
            <a:r>
              <a:rPr lang="pt-PT" dirty="0"/>
              <a:t>para </a:t>
            </a:r>
            <a:r>
              <a:rPr lang="pt-PT" b="1" dirty="0"/>
              <a:t>n = </a:t>
            </a:r>
            <a:r>
              <a:rPr lang="pt-PT" b="1" dirty="0" smtClean="0"/>
              <a:t>5</a:t>
            </a:r>
            <a:r>
              <a:rPr lang="pt-PT" dirty="0" smtClean="0"/>
              <a:t>.</a:t>
            </a:r>
            <a:endParaRPr lang="pt-PT" dirty="0"/>
          </a:p>
          <a:p>
            <a:endParaRPr lang="pt-PT" sz="3200" dirty="0" smtClean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743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324685"/>
            <a:ext cx="6150248" cy="447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01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Autofit/>
          </a:bodyPr>
          <a:lstStyle/>
          <a:p>
            <a:r>
              <a:rPr lang="pt-PT" sz="3600" dirty="0"/>
              <a:t>Energia do Electrão no </a:t>
            </a:r>
            <a:r>
              <a:rPr lang="pt-PT" sz="3600" dirty="0" smtClean="0"/>
              <a:t>Átomo </a:t>
            </a:r>
            <a:r>
              <a:rPr lang="pt-PT" sz="3600" dirty="0"/>
              <a:t>de </a:t>
            </a:r>
            <a:r>
              <a:rPr lang="pt-PT" sz="3600" dirty="0" smtClean="0"/>
              <a:t>Hidrogénio</a:t>
            </a:r>
            <a:endParaRPr lang="pt-PT" sz="36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179512" y="1347614"/>
            <a:ext cx="9145016" cy="3594448"/>
          </a:xfrm>
        </p:spPr>
        <p:txBody>
          <a:bodyPr>
            <a:normAutofit lnSpcReduction="10000"/>
          </a:bodyPr>
          <a:lstStyle/>
          <a:p>
            <a:r>
              <a:rPr lang="pt-PT" sz="2700" dirty="0" smtClean="0"/>
              <a:t>O </a:t>
            </a:r>
            <a:r>
              <a:rPr lang="pt-PT" sz="2700" b="1" dirty="0" smtClean="0"/>
              <a:t>electrão</a:t>
            </a:r>
            <a:r>
              <a:rPr lang="pt-PT" sz="2700" dirty="0" smtClean="0"/>
              <a:t> do átomo de hidrogénio possui uma determinada </a:t>
            </a:r>
            <a:r>
              <a:rPr lang="pt-PT" sz="2700" b="1" dirty="0" smtClean="0"/>
              <a:t>energia</a:t>
            </a:r>
            <a:r>
              <a:rPr lang="pt-PT" sz="2700" dirty="0" smtClean="0"/>
              <a:t> e pode ser </a:t>
            </a:r>
            <a:r>
              <a:rPr lang="pt-PT" sz="2700" b="1" dirty="0" smtClean="0"/>
              <a:t>removido</a:t>
            </a:r>
            <a:r>
              <a:rPr lang="pt-PT" sz="2700" dirty="0" smtClean="0"/>
              <a:t> quando </a:t>
            </a:r>
            <a:r>
              <a:rPr lang="pt-PT" sz="2700" b="1" dirty="0" smtClean="0"/>
              <a:t>absorve</a:t>
            </a:r>
            <a:r>
              <a:rPr lang="pt-PT" sz="2700" dirty="0" smtClean="0"/>
              <a:t> energia,</a:t>
            </a:r>
            <a:br>
              <a:rPr lang="pt-PT" sz="2700" dirty="0" smtClean="0"/>
            </a:br>
            <a:r>
              <a:rPr lang="pt-PT" sz="2700" dirty="0" smtClean="0"/>
              <a:t>formando o </a:t>
            </a:r>
            <a:r>
              <a:rPr lang="pt-PT" sz="2700" b="1" dirty="0"/>
              <a:t>ião H</a:t>
            </a:r>
            <a:r>
              <a:rPr lang="pt-PT" sz="2700" b="1" baseline="30000" dirty="0" smtClean="0"/>
              <a:t>+</a:t>
            </a:r>
            <a:r>
              <a:rPr lang="pt-PT" sz="2700" dirty="0" smtClean="0"/>
              <a:t>.</a:t>
            </a:r>
          </a:p>
          <a:p>
            <a:r>
              <a:rPr lang="pt-PT" sz="2500" dirty="0"/>
              <a:t>A </a:t>
            </a:r>
            <a:r>
              <a:rPr lang="pt-PT" sz="2500" b="1" dirty="0" smtClean="0"/>
              <a:t>energia</a:t>
            </a:r>
            <a:r>
              <a:rPr lang="pt-PT" sz="1500" dirty="0"/>
              <a:t> </a:t>
            </a:r>
            <a:r>
              <a:rPr lang="pt-PT" sz="2500" b="1" dirty="0" smtClean="0"/>
              <a:t>de</a:t>
            </a:r>
            <a:r>
              <a:rPr lang="pt-PT" sz="1500" dirty="0"/>
              <a:t> </a:t>
            </a:r>
            <a:r>
              <a:rPr lang="pt-PT" sz="2500" b="1" dirty="0" smtClean="0"/>
              <a:t>remoção</a:t>
            </a:r>
            <a:r>
              <a:rPr lang="pt-PT" sz="1500" b="1" dirty="0" smtClean="0"/>
              <a:t> </a:t>
            </a:r>
            <a:r>
              <a:rPr lang="pt-PT" sz="2500" dirty="0" smtClean="0"/>
              <a:t>do</a:t>
            </a:r>
            <a:r>
              <a:rPr lang="pt-PT" sz="1500" dirty="0" smtClean="0"/>
              <a:t> </a:t>
            </a:r>
            <a:r>
              <a:rPr lang="pt-PT" sz="2500" dirty="0" smtClean="0"/>
              <a:t>electrão</a:t>
            </a:r>
            <a:r>
              <a:rPr lang="pt-PT" sz="1500" dirty="0" smtClean="0"/>
              <a:t> </a:t>
            </a:r>
            <a:r>
              <a:rPr lang="pt-PT" sz="2500" dirty="0" smtClean="0"/>
              <a:t>é</a:t>
            </a:r>
            <a:r>
              <a:rPr lang="pt-PT" sz="1500" dirty="0" smtClean="0"/>
              <a:t> </a:t>
            </a:r>
            <a:r>
              <a:rPr lang="pt-PT" sz="2500" dirty="0"/>
              <a:t>uma</a:t>
            </a:r>
            <a:r>
              <a:rPr lang="pt-PT" sz="1500" dirty="0"/>
              <a:t> </a:t>
            </a:r>
            <a:r>
              <a:rPr lang="pt-PT" sz="2500" b="1" dirty="0"/>
              <a:t>energia</a:t>
            </a:r>
            <a:r>
              <a:rPr lang="pt-PT" sz="1500" b="1" dirty="0"/>
              <a:t> </a:t>
            </a:r>
            <a:r>
              <a:rPr lang="pt-PT" sz="2500" b="1" dirty="0"/>
              <a:t>de</a:t>
            </a:r>
            <a:r>
              <a:rPr lang="pt-PT" sz="1500" b="1" dirty="0"/>
              <a:t> </a:t>
            </a:r>
            <a:r>
              <a:rPr lang="pt-PT" sz="2500" b="1" dirty="0" smtClean="0"/>
              <a:t>ionização</a:t>
            </a:r>
            <a:r>
              <a:rPr lang="pt-PT" sz="2500" dirty="0" smtClean="0"/>
              <a:t>:</a:t>
            </a:r>
            <a:endParaRPr lang="pt-PT" sz="2500" dirty="0"/>
          </a:p>
          <a:p>
            <a:endParaRPr lang="pt-PT" sz="2500" dirty="0" smtClean="0"/>
          </a:p>
          <a:p>
            <a:r>
              <a:rPr lang="pt-PT" sz="2700" dirty="0" smtClean="0"/>
              <a:t>O </a:t>
            </a:r>
            <a:r>
              <a:rPr lang="pt-PT" sz="2700" dirty="0"/>
              <a:t>electrão removido </a:t>
            </a:r>
            <a:r>
              <a:rPr lang="pt-PT" sz="2700" b="1" dirty="0"/>
              <a:t>não é atraído pelo núcleo </a:t>
            </a:r>
            <a:r>
              <a:rPr lang="pt-PT" sz="2700" dirty="0" smtClean="0"/>
              <a:t>(</a:t>
            </a:r>
            <a:r>
              <a:rPr lang="pt-PT" sz="2700" dirty="0" err="1" smtClean="0"/>
              <a:t>E</a:t>
            </a:r>
            <a:r>
              <a:rPr lang="pt-PT" sz="2700" baseline="-25000" dirty="0" err="1" smtClean="0"/>
              <a:t>p</a:t>
            </a:r>
            <a:r>
              <a:rPr lang="pt-PT" sz="2700" baseline="-25000" dirty="0" smtClean="0"/>
              <a:t> </a:t>
            </a:r>
            <a:r>
              <a:rPr lang="pt-PT" sz="2700" dirty="0" smtClean="0"/>
              <a:t>= 0 J)</a:t>
            </a:r>
            <a:r>
              <a:rPr lang="pt-PT" sz="2700" b="1" dirty="0" smtClean="0"/>
              <a:t/>
            </a:r>
            <a:br>
              <a:rPr lang="pt-PT" sz="2700" b="1" dirty="0" smtClean="0"/>
            </a:br>
            <a:r>
              <a:rPr lang="pt-PT" sz="2700" dirty="0" smtClean="0"/>
              <a:t>e </a:t>
            </a:r>
            <a:r>
              <a:rPr lang="pt-PT" sz="2700" dirty="0"/>
              <a:t>fica </a:t>
            </a:r>
            <a:r>
              <a:rPr lang="pt-PT" sz="2700" dirty="0" smtClean="0"/>
              <a:t>num </a:t>
            </a:r>
            <a:r>
              <a:rPr lang="pt-PT" sz="2700" b="1" dirty="0" smtClean="0"/>
              <a:t>estado </a:t>
            </a:r>
            <a:r>
              <a:rPr lang="pt-PT" sz="2700" b="1" dirty="0"/>
              <a:t>infinito de </a:t>
            </a:r>
            <a:r>
              <a:rPr lang="pt-PT" sz="2700" b="1" dirty="0" smtClean="0"/>
              <a:t>energia</a:t>
            </a:r>
            <a:r>
              <a:rPr lang="pt-PT" sz="2700" dirty="0" smtClean="0"/>
              <a:t>:</a:t>
            </a:r>
            <a:r>
              <a:rPr lang="pt-PT" sz="2700" b="1" dirty="0" smtClean="0"/>
              <a:t> </a:t>
            </a:r>
          </a:p>
          <a:p>
            <a:pPr lvl="1"/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e</a:t>
            </a:r>
            <a:r>
              <a:rPr lang="pt-PT" sz="2700" b="1" baseline="-25000" dirty="0" smtClean="0"/>
              <a:t> </a:t>
            </a:r>
            <a:r>
              <a:rPr lang="pt-PT" sz="2700" b="1" dirty="0"/>
              <a:t>= </a:t>
            </a:r>
            <a:r>
              <a:rPr lang="pt-PT" sz="2700" b="1" dirty="0" smtClean="0"/>
              <a:t>E</a:t>
            </a:r>
            <a:r>
              <a:rPr lang="pt-PT" sz="2700" b="1" baseline="-25000" dirty="0" smtClean="0">
                <a:sym typeface="Symbol"/>
              </a:rPr>
              <a:t></a:t>
            </a:r>
            <a:r>
              <a:rPr lang="pt-PT" sz="2700" b="1" dirty="0" smtClean="0"/>
              <a:t> = </a:t>
            </a:r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p</a:t>
            </a:r>
            <a:r>
              <a:rPr lang="pt-PT" sz="2700" b="1" dirty="0" smtClean="0"/>
              <a:t> + </a:t>
            </a:r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c</a:t>
            </a:r>
            <a:endParaRPr lang="pt-PT" sz="2700" b="1" baseline="-25000" dirty="0" smtClean="0">
              <a:sym typeface="Symbo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63710"/>
            <a:ext cx="2160240" cy="474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00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534400" cy="1005840"/>
          </a:xfrm>
        </p:spPr>
        <p:txBody>
          <a:bodyPr>
            <a:normAutofit/>
          </a:bodyPr>
          <a:lstStyle/>
          <a:p>
            <a:r>
              <a:rPr lang="pt-PT" sz="3600" dirty="0"/>
              <a:t>Energia do Electrão no Átomo de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892480" cy="3268624"/>
          </a:xfrm>
        </p:spPr>
        <p:txBody>
          <a:bodyPr>
            <a:noAutofit/>
          </a:bodyPr>
          <a:lstStyle/>
          <a:p>
            <a:r>
              <a:rPr lang="pt-PT" sz="2700" dirty="0" smtClean="0"/>
              <a:t>Quando a </a:t>
            </a:r>
            <a:r>
              <a:rPr lang="pt-PT" sz="2700" b="1" dirty="0" smtClean="0"/>
              <a:t>energia da radiação </a:t>
            </a:r>
            <a:r>
              <a:rPr lang="pt-PT" sz="2700" dirty="0" smtClean="0"/>
              <a:t>é </a:t>
            </a:r>
            <a:r>
              <a:rPr lang="pt-PT" sz="2700" b="1" dirty="0" smtClean="0"/>
              <a:t>igual</a:t>
            </a:r>
            <a:r>
              <a:rPr lang="pt-PT" sz="2700" dirty="0" smtClean="0"/>
              <a:t> à </a:t>
            </a:r>
            <a:r>
              <a:rPr lang="pt-PT" sz="2700" b="1" dirty="0" smtClean="0"/>
              <a:t>energia de remoção </a:t>
            </a:r>
            <a:r>
              <a:rPr lang="pt-PT" sz="2700" dirty="0" smtClean="0"/>
              <a:t>do electrão (energia de ionização), este sai do átomo e fica </a:t>
            </a:r>
            <a:r>
              <a:rPr lang="pt-PT" sz="2700" b="1" dirty="0" smtClean="0"/>
              <a:t>parado</a:t>
            </a:r>
            <a:r>
              <a:rPr lang="pt-PT" sz="2700" dirty="0" smtClean="0"/>
              <a:t> </a:t>
            </a:r>
            <a:r>
              <a:rPr lang="pt-PT" sz="2700" dirty="0"/>
              <a:t>(</a:t>
            </a:r>
            <a:r>
              <a:rPr lang="pt-PT" sz="2700" dirty="0" err="1"/>
              <a:t>E</a:t>
            </a:r>
            <a:r>
              <a:rPr lang="pt-PT" sz="2700" baseline="-25000" dirty="0" err="1"/>
              <a:t>c</a:t>
            </a:r>
            <a:r>
              <a:rPr lang="pt-PT" sz="2700" baseline="-25000" dirty="0"/>
              <a:t> </a:t>
            </a:r>
            <a:r>
              <a:rPr lang="pt-PT" sz="2700" dirty="0"/>
              <a:t>= 0 J</a:t>
            </a:r>
            <a:r>
              <a:rPr lang="pt-PT" sz="2700" dirty="0" smtClean="0"/>
              <a:t>).</a:t>
            </a:r>
          </a:p>
          <a:p>
            <a:r>
              <a:rPr lang="pt-PT" sz="2700" dirty="0" smtClean="0"/>
              <a:t>Quando isto acontece, a </a:t>
            </a:r>
            <a:r>
              <a:rPr lang="pt-PT" sz="2700" b="1" dirty="0" smtClean="0"/>
              <a:t>energia do electrão </a:t>
            </a:r>
            <a:r>
              <a:rPr lang="pt-PT" sz="2700" dirty="0"/>
              <a:t>é </a:t>
            </a:r>
            <a:r>
              <a:rPr lang="pt-PT" sz="2700" dirty="0" smtClean="0"/>
              <a:t>igual a </a:t>
            </a:r>
            <a:r>
              <a:rPr lang="pt-PT" sz="2700" b="1" dirty="0" smtClean="0"/>
              <a:t>zero</a:t>
            </a:r>
            <a:r>
              <a:rPr lang="pt-PT" sz="2700" dirty="0" smtClean="0"/>
              <a:t>:</a:t>
            </a:r>
          </a:p>
          <a:p>
            <a:pPr lvl="1"/>
            <a:r>
              <a:rPr lang="pt-PT" sz="2700" dirty="0" err="1" smtClean="0"/>
              <a:t>E</a:t>
            </a:r>
            <a:r>
              <a:rPr lang="pt-PT" sz="2700" b="1" baseline="-25000" dirty="0" err="1" smtClean="0"/>
              <a:t>e</a:t>
            </a:r>
            <a:r>
              <a:rPr lang="pt-PT" sz="2700" b="1" baseline="-25000" dirty="0" smtClean="0"/>
              <a:t> </a:t>
            </a:r>
            <a:r>
              <a:rPr lang="pt-PT" sz="2700" dirty="0"/>
              <a:t>= E</a:t>
            </a:r>
            <a:r>
              <a:rPr lang="pt-PT" sz="2700" baseline="-25000" dirty="0">
                <a:sym typeface="Symbol"/>
              </a:rPr>
              <a:t></a:t>
            </a:r>
            <a:r>
              <a:rPr lang="pt-PT" sz="2700" b="1" dirty="0"/>
              <a:t> </a:t>
            </a:r>
            <a:r>
              <a:rPr lang="pt-PT" sz="2700" dirty="0"/>
              <a:t>=</a:t>
            </a:r>
            <a:r>
              <a:rPr lang="pt-PT" sz="2700" b="1" dirty="0"/>
              <a:t> </a:t>
            </a:r>
            <a:r>
              <a:rPr lang="pt-PT" sz="2700" dirty="0" err="1"/>
              <a:t>E</a:t>
            </a:r>
            <a:r>
              <a:rPr lang="pt-PT" sz="2700" baseline="-25000" dirty="0" err="1"/>
              <a:t>p</a:t>
            </a:r>
            <a:r>
              <a:rPr lang="pt-PT" sz="2700" dirty="0"/>
              <a:t> + </a:t>
            </a:r>
            <a:r>
              <a:rPr lang="pt-PT" sz="2700" dirty="0" err="1" smtClean="0"/>
              <a:t>E</a:t>
            </a:r>
            <a:r>
              <a:rPr lang="pt-PT" sz="2700" baseline="-25000" dirty="0" err="1" smtClean="0"/>
              <a:t>c</a:t>
            </a:r>
            <a:r>
              <a:rPr lang="pt-PT" sz="2700" b="1" dirty="0"/>
              <a:t> </a:t>
            </a:r>
            <a:r>
              <a:rPr lang="pt-PT" sz="2700" dirty="0"/>
              <a:t>=</a:t>
            </a:r>
            <a:r>
              <a:rPr lang="pt-PT" sz="2700" b="1" dirty="0"/>
              <a:t> </a:t>
            </a:r>
            <a:r>
              <a:rPr lang="pt-PT" sz="2700" b="1" dirty="0" smtClean="0"/>
              <a:t>0 J</a:t>
            </a:r>
          </a:p>
        </p:txBody>
      </p:sp>
    </p:spTree>
    <p:extLst>
      <p:ext uri="{BB962C8B-B14F-4D97-AF65-F5344CB8AC3E}">
        <p14:creationId xmlns:p14="http://schemas.microsoft.com/office/powerpoint/2010/main" val="13199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Autofit/>
          </a:bodyPr>
          <a:lstStyle/>
          <a:p>
            <a:r>
              <a:rPr lang="pt-PT" sz="3600" dirty="0"/>
              <a:t>Energia do Electrão no Átomo de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3614102" y="1352549"/>
            <a:ext cx="5529898" cy="3268625"/>
          </a:xfrm>
        </p:spPr>
        <p:txBody>
          <a:bodyPr>
            <a:normAutofit/>
          </a:bodyPr>
          <a:lstStyle/>
          <a:p>
            <a:r>
              <a:rPr lang="pt-PT" sz="2700" dirty="0"/>
              <a:t>A </a:t>
            </a:r>
            <a:r>
              <a:rPr lang="pt-PT" sz="2700" b="1" dirty="0"/>
              <a:t>energia do electrão no </a:t>
            </a:r>
            <a:r>
              <a:rPr lang="pt-PT" sz="2700" b="1" dirty="0" smtClean="0"/>
              <a:t>átomo</a:t>
            </a:r>
            <a:br>
              <a:rPr lang="pt-PT" sz="2700" b="1" dirty="0" smtClean="0"/>
            </a:br>
            <a:r>
              <a:rPr lang="pt-PT" sz="2700" dirty="0" smtClean="0"/>
              <a:t>(</a:t>
            </a:r>
            <a:r>
              <a:rPr lang="pt-PT" sz="2700" dirty="0" err="1" smtClean="0"/>
              <a:t>E</a:t>
            </a:r>
            <a:r>
              <a:rPr lang="pt-PT" sz="2700" b="1" baseline="-25000" dirty="0" err="1" smtClean="0"/>
              <a:t>e</a:t>
            </a:r>
            <a:r>
              <a:rPr lang="pt-PT" sz="2700" b="1" baseline="-25000" dirty="0" smtClean="0"/>
              <a:t> </a:t>
            </a:r>
            <a:r>
              <a:rPr lang="pt-PT" sz="2700" dirty="0" smtClean="0"/>
              <a:t>=</a:t>
            </a:r>
            <a:r>
              <a:rPr lang="pt-PT" sz="2700" b="1" baseline="-25000" dirty="0" smtClean="0"/>
              <a:t> </a:t>
            </a:r>
            <a:r>
              <a:rPr lang="pt-PT" sz="2700" dirty="0" err="1" smtClean="0">
                <a:sym typeface="Symbol"/>
              </a:rPr>
              <a:t>E</a:t>
            </a:r>
            <a:r>
              <a:rPr lang="pt-PT" sz="2700" baseline="-25000" dirty="0" err="1" smtClean="0">
                <a:sym typeface="Symbol"/>
              </a:rPr>
              <a:t>n</a:t>
            </a:r>
            <a:r>
              <a:rPr lang="pt-PT" sz="2700" dirty="0" smtClean="0"/>
              <a:t>) </a:t>
            </a:r>
            <a:r>
              <a:rPr lang="pt-PT" sz="2700" dirty="0"/>
              <a:t>é </a:t>
            </a:r>
            <a:r>
              <a:rPr lang="pt-PT" sz="2700" b="1" dirty="0"/>
              <a:t>simétrica</a:t>
            </a:r>
            <a:r>
              <a:rPr lang="pt-PT" sz="2700" dirty="0"/>
              <a:t> da respectiva </a:t>
            </a:r>
            <a:r>
              <a:rPr lang="pt-PT" sz="2700" b="1" dirty="0"/>
              <a:t>energia de ionização </a:t>
            </a:r>
            <a:r>
              <a:rPr lang="pt-PT" sz="2700" dirty="0" smtClean="0"/>
              <a:t>(</a:t>
            </a:r>
            <a:r>
              <a:rPr lang="pt-PT" sz="2700" dirty="0" smtClean="0">
                <a:sym typeface="Symbol"/>
              </a:rPr>
              <a:t>E</a:t>
            </a:r>
            <a:r>
              <a:rPr lang="pt-PT" sz="2700" baseline="-25000" dirty="0" smtClean="0">
                <a:sym typeface="Symbol"/>
              </a:rPr>
              <a:t>i </a:t>
            </a:r>
            <a:r>
              <a:rPr lang="pt-PT" sz="2700" dirty="0" smtClean="0">
                <a:sym typeface="Symbol"/>
              </a:rPr>
              <a:t>= E</a:t>
            </a:r>
            <a:r>
              <a:rPr lang="pt-PT" sz="2700" dirty="0" smtClean="0"/>
              <a:t>):</a:t>
            </a:r>
            <a:endParaRPr lang="pt-PT" sz="2700" dirty="0">
              <a:sym typeface="Symbol"/>
            </a:endParaRPr>
          </a:p>
          <a:p>
            <a:pPr lvl="1"/>
            <a:r>
              <a:rPr lang="pt-PT" sz="2700" dirty="0" smtClean="0"/>
              <a:t>E</a:t>
            </a:r>
            <a:r>
              <a:rPr lang="pt-PT" sz="2700" baseline="-25000" dirty="0">
                <a:sym typeface="Symbol"/>
              </a:rPr>
              <a:t></a:t>
            </a:r>
            <a:r>
              <a:rPr lang="pt-PT" sz="2700" dirty="0"/>
              <a:t> = </a:t>
            </a:r>
            <a:r>
              <a:rPr lang="pt-PT" sz="2700" dirty="0" err="1">
                <a:sym typeface="Symbol"/>
              </a:rPr>
              <a:t>E</a:t>
            </a:r>
            <a:r>
              <a:rPr lang="pt-PT" sz="2700" baseline="-25000" dirty="0" err="1">
                <a:sym typeface="Symbol"/>
              </a:rPr>
              <a:t>n</a:t>
            </a:r>
            <a:r>
              <a:rPr lang="pt-PT" sz="2700" baseline="-25000" dirty="0">
                <a:sym typeface="Symbol"/>
              </a:rPr>
              <a:t> </a:t>
            </a:r>
            <a:r>
              <a:rPr lang="pt-PT" sz="2700" dirty="0"/>
              <a:t>+ E</a:t>
            </a:r>
            <a:r>
              <a:rPr lang="pt-PT" sz="2700" baseline="-25000" dirty="0">
                <a:sym typeface="Symbol"/>
              </a:rPr>
              <a:t>i </a:t>
            </a:r>
            <a:r>
              <a:rPr lang="pt-PT" sz="2700" dirty="0">
                <a:sym typeface="Symbol"/>
              </a:rPr>
              <a:t>= 0</a:t>
            </a:r>
            <a:endParaRPr lang="pt-PT" sz="2700" dirty="0"/>
          </a:p>
          <a:p>
            <a:pPr lvl="1"/>
            <a:r>
              <a:rPr lang="pt-PT" sz="2700" dirty="0"/>
              <a:t> </a:t>
            </a:r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n</a:t>
            </a:r>
            <a:r>
              <a:rPr lang="pt-PT" sz="2700" b="1" baseline="-25000" dirty="0" smtClean="0"/>
              <a:t> </a:t>
            </a:r>
            <a:r>
              <a:rPr lang="pt-PT" sz="2700" b="1" dirty="0"/>
              <a:t>= ­- </a:t>
            </a:r>
            <a:r>
              <a:rPr lang="pt-PT" sz="2700" b="1" dirty="0" smtClean="0">
                <a:sym typeface="Symbol"/>
              </a:rPr>
              <a:t>E</a:t>
            </a:r>
            <a:r>
              <a:rPr lang="pt-PT" sz="2700" b="1" baseline="-25000" dirty="0" smtClean="0">
                <a:sym typeface="Symbol"/>
              </a:rPr>
              <a:t>i</a:t>
            </a:r>
            <a:br>
              <a:rPr lang="pt-PT" sz="2700" b="1" baseline="-25000" dirty="0" smtClean="0">
                <a:sym typeface="Symbol"/>
              </a:rPr>
            </a:br>
            <a:endParaRPr lang="pt-PT" sz="2700" b="1" dirty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pt-PT" sz="2700" dirty="0">
                <a:sym typeface="Symbol"/>
              </a:rPr>
              <a:t>E = </a:t>
            </a:r>
            <a:r>
              <a:rPr lang="pt-PT" sz="2700" dirty="0" err="1"/>
              <a:t>E</a:t>
            </a:r>
            <a:r>
              <a:rPr lang="pt-PT" sz="2700" baseline="-25000" dirty="0" err="1"/>
              <a:t>radiação</a:t>
            </a:r>
            <a:r>
              <a:rPr lang="pt-PT" sz="2700" dirty="0"/>
              <a:t> </a:t>
            </a:r>
            <a:r>
              <a:rPr lang="pt-PT" sz="2700" dirty="0" smtClean="0"/>
              <a:t>= </a:t>
            </a:r>
            <a:r>
              <a:rPr lang="pt-PT" sz="2700" dirty="0" err="1"/>
              <a:t>E</a:t>
            </a:r>
            <a:r>
              <a:rPr lang="pt-PT" sz="2700" baseline="-25000" dirty="0" err="1"/>
              <a:t>final</a:t>
            </a:r>
            <a:r>
              <a:rPr lang="pt-PT" sz="2700" baseline="-25000" dirty="0"/>
              <a:t> </a:t>
            </a:r>
            <a:r>
              <a:rPr lang="pt-PT" sz="2700" dirty="0"/>
              <a:t>-­ </a:t>
            </a:r>
            <a:r>
              <a:rPr lang="pt-PT" sz="2700" dirty="0" err="1"/>
              <a:t>E</a:t>
            </a:r>
            <a:r>
              <a:rPr lang="pt-PT" sz="2700" baseline="-25000" dirty="0" err="1"/>
              <a:t>inicial</a:t>
            </a:r>
            <a:r>
              <a:rPr lang="pt-PT" sz="2700" dirty="0"/>
              <a:t>  </a:t>
            </a:r>
          </a:p>
          <a:p>
            <a:endParaRPr lang="pt-P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5" y="1491630"/>
            <a:ext cx="2844317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84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534400" cy="1005840"/>
          </a:xfrm>
        </p:spPr>
        <p:txBody>
          <a:bodyPr>
            <a:normAutofit/>
          </a:bodyPr>
          <a:lstStyle/>
          <a:p>
            <a:r>
              <a:rPr lang="pt-PT" sz="3600" dirty="0"/>
              <a:t>Energia do Electrão no Átomo de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574104" y="1352551"/>
            <a:ext cx="8534400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 </a:t>
            </a:r>
            <a:r>
              <a:rPr lang="pt-PT" sz="2700" b="1" dirty="0" smtClean="0"/>
              <a:t>energia </a:t>
            </a:r>
            <a:r>
              <a:rPr lang="pt-PT" sz="2700" b="1" dirty="0"/>
              <a:t>de </a:t>
            </a:r>
            <a:r>
              <a:rPr lang="pt-PT" sz="2700" b="1" dirty="0" smtClean="0"/>
              <a:t>ionização </a:t>
            </a:r>
            <a:r>
              <a:rPr lang="pt-PT" sz="2700" dirty="0"/>
              <a:t>do átomo de </a:t>
            </a:r>
            <a:r>
              <a:rPr lang="pt-PT" sz="2700" dirty="0" smtClean="0"/>
              <a:t>hidrogénio</a:t>
            </a:r>
            <a:br>
              <a:rPr lang="pt-PT" sz="2700" dirty="0" smtClean="0"/>
            </a:br>
            <a:r>
              <a:rPr lang="pt-PT" sz="2700" dirty="0" smtClean="0"/>
              <a:t>(energia de remoção do electrão do nível n </a:t>
            </a:r>
            <a:r>
              <a:rPr lang="pt-PT" sz="2700" smtClean="0"/>
              <a:t>= 1</a:t>
            </a:r>
            <a:br>
              <a:rPr lang="pt-PT" sz="2700" smtClean="0"/>
            </a:br>
            <a:r>
              <a:rPr lang="pt-PT" sz="2700" smtClean="0"/>
              <a:t>para </a:t>
            </a:r>
            <a:r>
              <a:rPr lang="pt-PT" sz="2700" dirty="0" smtClean="0"/>
              <a:t>fora </a:t>
            </a:r>
            <a:r>
              <a:rPr lang="pt-PT" sz="2700" smtClean="0"/>
              <a:t>do átomo) tem </a:t>
            </a:r>
            <a:r>
              <a:rPr lang="pt-PT" sz="2700" dirty="0"/>
              <a:t>o valor de 2,18 × 10</a:t>
            </a:r>
            <a:r>
              <a:rPr lang="pt-PT" sz="2700" baseline="30000" dirty="0"/>
              <a:t>­18</a:t>
            </a:r>
            <a:r>
              <a:rPr lang="pt-PT" sz="2700" dirty="0"/>
              <a:t> J</a:t>
            </a:r>
            <a:r>
              <a:rPr lang="pt-PT" sz="2700" dirty="0" smtClean="0"/>
              <a:t>.</a:t>
            </a:r>
          </a:p>
          <a:p>
            <a:endParaRPr lang="pt-PT" sz="2700" dirty="0"/>
          </a:p>
          <a:p>
            <a:r>
              <a:rPr lang="pt-PT" sz="2700" dirty="0" smtClean="0"/>
              <a:t>A </a:t>
            </a:r>
            <a:r>
              <a:rPr lang="pt-PT" sz="2700" b="1" dirty="0"/>
              <a:t>energia </a:t>
            </a:r>
            <a:r>
              <a:rPr lang="pt-PT" sz="2700" b="1" dirty="0" smtClean="0"/>
              <a:t>do electrão </a:t>
            </a:r>
            <a:r>
              <a:rPr lang="pt-PT" sz="2700" dirty="0" smtClean="0"/>
              <a:t>no nível </a:t>
            </a:r>
            <a:r>
              <a:rPr lang="pt-PT" sz="2700" b="1" dirty="0" smtClean="0"/>
              <a:t>n = 1 </a:t>
            </a:r>
            <a:r>
              <a:rPr lang="pt-PT" sz="2700" dirty="0" smtClean="0"/>
              <a:t>(</a:t>
            </a:r>
            <a:r>
              <a:rPr lang="pt-PT" sz="2700" dirty="0" smtClean="0">
                <a:sym typeface="Symbol"/>
              </a:rPr>
              <a:t>E</a:t>
            </a:r>
            <a:r>
              <a:rPr lang="pt-PT" sz="2700" baseline="-25000" dirty="0" smtClean="0">
                <a:sym typeface="Symbol"/>
              </a:rPr>
              <a:t>1</a:t>
            </a:r>
            <a:r>
              <a:rPr lang="pt-PT" sz="2700" dirty="0" smtClean="0"/>
              <a:t>) será:</a:t>
            </a:r>
          </a:p>
          <a:p>
            <a:pPr lvl="1"/>
            <a:r>
              <a:rPr lang="pt-PT" sz="2700" dirty="0" smtClean="0"/>
              <a:t>E</a:t>
            </a:r>
            <a:r>
              <a:rPr lang="pt-PT" sz="2700" baseline="-25000" dirty="0" smtClean="0"/>
              <a:t>1 </a:t>
            </a:r>
            <a:r>
              <a:rPr lang="pt-PT" sz="2700" dirty="0"/>
              <a:t>= ­- </a:t>
            </a:r>
            <a:r>
              <a:rPr lang="pt-PT" sz="2700" dirty="0" smtClean="0">
                <a:sym typeface="Symbol"/>
              </a:rPr>
              <a:t>E</a:t>
            </a:r>
            <a:r>
              <a:rPr lang="pt-PT" sz="2700" baseline="-25000" dirty="0" smtClean="0">
                <a:sym typeface="Symbol"/>
              </a:rPr>
              <a:t>i</a:t>
            </a:r>
            <a:r>
              <a:rPr lang="pt-PT" sz="2700" baseline="-25000" dirty="0" smtClean="0"/>
              <a:t> </a:t>
            </a:r>
            <a:r>
              <a:rPr lang="pt-PT" sz="2700" dirty="0"/>
              <a:t>= ­- 2,18 × 10</a:t>
            </a:r>
            <a:r>
              <a:rPr lang="pt-PT" sz="2700" baseline="30000" dirty="0"/>
              <a:t>­18</a:t>
            </a:r>
            <a:r>
              <a:rPr lang="pt-PT" sz="2700" dirty="0"/>
              <a:t> </a:t>
            </a:r>
            <a:r>
              <a:rPr lang="pt-PT" sz="2700" dirty="0" smtClean="0"/>
              <a:t>J</a:t>
            </a:r>
            <a:endParaRPr lang="pt-PT" sz="2700" dirty="0"/>
          </a:p>
          <a:p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38432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534400" cy="1005840"/>
          </a:xfrm>
        </p:spPr>
        <p:txBody>
          <a:bodyPr>
            <a:normAutofit/>
          </a:bodyPr>
          <a:lstStyle/>
          <a:p>
            <a:r>
              <a:rPr lang="pt-PT" sz="3600" dirty="0"/>
              <a:t>Energia do Electrão no Átomo de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123728" y="1352551"/>
            <a:ext cx="6912768" cy="3268624"/>
          </a:xfrm>
        </p:spPr>
        <p:txBody>
          <a:bodyPr>
            <a:normAutofit fontScale="92500" lnSpcReduction="20000"/>
          </a:bodyPr>
          <a:lstStyle/>
          <a:p>
            <a:r>
              <a:rPr lang="pt-PT" dirty="0"/>
              <a:t>A </a:t>
            </a:r>
            <a:r>
              <a:rPr lang="pt-PT" b="1" dirty="0"/>
              <a:t>energia do electrão </a:t>
            </a:r>
            <a:r>
              <a:rPr lang="pt-PT" dirty="0"/>
              <a:t>no nível </a:t>
            </a:r>
            <a:r>
              <a:rPr lang="pt-PT" b="1" dirty="0"/>
              <a:t>n = 2 </a:t>
            </a:r>
            <a:r>
              <a:rPr lang="pt-PT" dirty="0" smtClean="0"/>
              <a:t>será:</a:t>
            </a:r>
          </a:p>
          <a:p>
            <a:endParaRPr lang="pt-PT" sz="2700" dirty="0"/>
          </a:p>
          <a:p>
            <a:endParaRPr lang="pt-PT" sz="2700" dirty="0" smtClean="0"/>
          </a:p>
          <a:p>
            <a:endParaRPr lang="pt-PT" sz="2700" dirty="0"/>
          </a:p>
          <a:p>
            <a:endParaRPr lang="pt-PT" sz="2700" dirty="0" smtClean="0"/>
          </a:p>
          <a:p>
            <a:r>
              <a:rPr lang="pt-PT" dirty="0" smtClean="0"/>
              <a:t>A </a:t>
            </a:r>
            <a:r>
              <a:rPr lang="pt-PT" dirty="0"/>
              <a:t>energia do electrão no </a:t>
            </a:r>
            <a:r>
              <a:rPr lang="pt-PT" dirty="0" smtClean="0"/>
              <a:t>átomo (</a:t>
            </a:r>
            <a:r>
              <a:rPr lang="pt-PT" dirty="0" err="1" smtClean="0"/>
              <a:t>E</a:t>
            </a:r>
            <a:r>
              <a:rPr lang="pt-PT" baseline="-25000" dirty="0" err="1" smtClean="0"/>
              <a:t>n</a:t>
            </a:r>
            <a:r>
              <a:rPr lang="pt-PT" dirty="0" smtClean="0"/>
              <a:t>) é </a:t>
            </a:r>
            <a:r>
              <a:rPr lang="pt-PT" b="1" dirty="0" smtClean="0"/>
              <a:t>negativa</a:t>
            </a:r>
            <a:r>
              <a:rPr lang="pt-PT" dirty="0" smtClean="0"/>
              <a:t> e </a:t>
            </a:r>
            <a:r>
              <a:rPr lang="pt-PT" b="1" dirty="0"/>
              <a:t>inferior</a:t>
            </a:r>
            <a:r>
              <a:rPr lang="pt-PT" dirty="0"/>
              <a:t> à energia do electrão fora do </a:t>
            </a:r>
            <a:r>
              <a:rPr lang="pt-PT" dirty="0" smtClean="0"/>
              <a:t>átomo (</a:t>
            </a:r>
            <a:r>
              <a:rPr lang="pt-PT" dirty="0"/>
              <a:t>E</a:t>
            </a:r>
            <a:r>
              <a:rPr lang="pt-PT" baseline="-25000" dirty="0" smtClean="0">
                <a:sym typeface="Symbol"/>
              </a:rPr>
              <a:t></a:t>
            </a:r>
            <a:r>
              <a:rPr lang="pt-PT" dirty="0" smtClean="0"/>
              <a:t>).</a:t>
            </a:r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7654"/>
            <a:ext cx="4429583" cy="155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86" y="1347614"/>
            <a:ext cx="173355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3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rmAutofit/>
          </a:bodyPr>
          <a:lstStyle/>
          <a:p>
            <a:r>
              <a:rPr lang="pt-PT" sz="3600" dirty="0"/>
              <a:t>Energia do Electrão no Átomo de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843808" y="1203598"/>
            <a:ext cx="6124530" cy="3672298"/>
          </a:xfrm>
        </p:spPr>
        <p:txBody>
          <a:bodyPr>
            <a:noAutofit/>
          </a:bodyPr>
          <a:lstStyle/>
          <a:p>
            <a:r>
              <a:rPr lang="pt-PT" sz="2700" dirty="0" smtClean="0"/>
              <a:t>Se </a:t>
            </a:r>
            <a:r>
              <a:rPr lang="pt-PT" sz="2700" dirty="0"/>
              <a:t>a energia da radiação for </a:t>
            </a:r>
            <a:r>
              <a:rPr lang="pt-PT" sz="2700" b="1" dirty="0"/>
              <a:t>igual</a:t>
            </a:r>
            <a:r>
              <a:rPr lang="pt-PT" sz="2700" dirty="0"/>
              <a:t> à energia de </a:t>
            </a:r>
            <a:r>
              <a:rPr lang="pt-PT" sz="2700" dirty="0" smtClean="0"/>
              <a:t>remoção do electrão, este </a:t>
            </a:r>
            <a:r>
              <a:rPr lang="pt-PT" sz="2700" dirty="0"/>
              <a:t>sai </a:t>
            </a:r>
            <a:r>
              <a:rPr lang="pt-PT" sz="2700" dirty="0" smtClean="0"/>
              <a:t>do átomo e fica </a:t>
            </a:r>
            <a:r>
              <a:rPr lang="pt-PT" sz="2700" b="1" dirty="0" smtClean="0"/>
              <a:t>parado</a:t>
            </a:r>
            <a:r>
              <a:rPr lang="pt-PT" sz="2700" dirty="0" smtClean="0"/>
              <a:t>: </a:t>
            </a:r>
            <a:r>
              <a:rPr lang="pt-PT" sz="2700" dirty="0" err="1" smtClean="0"/>
              <a:t>E</a:t>
            </a:r>
            <a:r>
              <a:rPr lang="pt-PT" sz="2700" baseline="-25000" dirty="0" err="1" smtClean="0"/>
              <a:t>c</a:t>
            </a:r>
            <a:r>
              <a:rPr lang="pt-PT" sz="2700" dirty="0" smtClean="0"/>
              <a:t> = 0 J </a:t>
            </a:r>
            <a:r>
              <a:rPr lang="pt-PT" sz="2700" dirty="0"/>
              <a:t>(A</a:t>
            </a:r>
            <a:r>
              <a:rPr lang="pt-PT" sz="2700" dirty="0" smtClean="0"/>
              <a:t>).</a:t>
            </a:r>
          </a:p>
          <a:p>
            <a:r>
              <a:rPr lang="pt-PT" sz="2700" dirty="0" smtClean="0"/>
              <a:t>Se </a:t>
            </a:r>
            <a:r>
              <a:rPr lang="pt-PT" sz="2700" dirty="0"/>
              <a:t>a energia da radiação for </a:t>
            </a:r>
            <a:r>
              <a:rPr lang="pt-PT" sz="2700" b="1" dirty="0" smtClean="0"/>
              <a:t>superior</a:t>
            </a:r>
            <a:r>
              <a:rPr lang="pt-PT" sz="2700" dirty="0" smtClean="0"/>
              <a:t> </a:t>
            </a:r>
            <a:r>
              <a:rPr lang="pt-PT" sz="2700" dirty="0"/>
              <a:t>à energia de remoção do </a:t>
            </a:r>
            <a:r>
              <a:rPr lang="pt-PT" sz="2700" dirty="0" smtClean="0"/>
              <a:t>electrão, </a:t>
            </a:r>
            <a:r>
              <a:rPr lang="pt-PT" sz="2700" dirty="0"/>
              <a:t>este </a:t>
            </a:r>
            <a:r>
              <a:rPr lang="pt-PT" sz="2700" dirty="0" smtClean="0"/>
              <a:t>sai do átomo </a:t>
            </a:r>
            <a:r>
              <a:rPr lang="pt-PT" sz="2700" b="1" dirty="0" smtClean="0"/>
              <a:t>com </a:t>
            </a:r>
            <a:r>
              <a:rPr lang="pt-PT" sz="2700" b="1" dirty="0"/>
              <a:t>energia cinética </a:t>
            </a:r>
            <a:r>
              <a:rPr lang="pt-PT" sz="2700" dirty="0"/>
              <a:t>(B</a:t>
            </a:r>
            <a:r>
              <a:rPr lang="pt-PT" sz="2700" dirty="0" smtClean="0"/>
              <a:t>).</a:t>
            </a:r>
          </a:p>
          <a:p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rad</a:t>
            </a:r>
            <a:r>
              <a:rPr lang="pt-PT" sz="2700" b="1" dirty="0" smtClean="0"/>
              <a:t> </a:t>
            </a:r>
            <a:r>
              <a:rPr lang="pt-PT" sz="2700" b="1" dirty="0"/>
              <a:t>= </a:t>
            </a:r>
            <a:r>
              <a:rPr lang="pt-PT" sz="2700" b="1" dirty="0" smtClean="0"/>
              <a:t>E</a:t>
            </a:r>
            <a:r>
              <a:rPr lang="pt-PT" sz="2700" b="1" baseline="-25000" dirty="0" smtClean="0"/>
              <a:t>i</a:t>
            </a:r>
            <a:r>
              <a:rPr lang="pt-PT" sz="2700" b="1" dirty="0" smtClean="0"/>
              <a:t> </a:t>
            </a:r>
            <a:r>
              <a:rPr lang="pt-PT" sz="2700" b="1" dirty="0"/>
              <a:t>+ </a:t>
            </a:r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c</a:t>
            </a:r>
            <a:endParaRPr lang="pt-PT" sz="2700" dirty="0" smtClean="0"/>
          </a:p>
          <a:p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rad</a:t>
            </a:r>
            <a:r>
              <a:rPr lang="pt-PT" sz="2700" b="1" dirty="0" smtClean="0"/>
              <a:t> </a:t>
            </a:r>
            <a:r>
              <a:rPr lang="pt-PT" sz="2700" b="1" dirty="0"/>
              <a:t>= </a:t>
            </a:r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final</a:t>
            </a:r>
            <a:r>
              <a:rPr lang="pt-PT" sz="2700" b="1" dirty="0" smtClean="0"/>
              <a:t> </a:t>
            </a:r>
            <a:r>
              <a:rPr lang="pt-PT" sz="2700" b="1" dirty="0"/>
              <a:t>- </a:t>
            </a:r>
            <a:r>
              <a:rPr lang="pt-PT" sz="2700" b="1" dirty="0" err="1" smtClean="0"/>
              <a:t>E</a:t>
            </a:r>
            <a:r>
              <a:rPr lang="pt-PT" sz="2700" b="1" baseline="-25000" dirty="0" err="1" smtClean="0"/>
              <a:t>inicial</a:t>
            </a:r>
            <a:endParaRPr lang="pt-PT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2603"/>
            <a:ext cx="1859652" cy="3677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131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rmAutofit/>
          </a:bodyPr>
          <a:lstStyle/>
          <a:p>
            <a:r>
              <a:rPr lang="pt-PT" sz="3600" dirty="0"/>
              <a:t>Energia do Electrão no Átomo de Hidrogénio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3427537" y="1352549"/>
            <a:ext cx="5536950" cy="3523457"/>
          </a:xfrm>
        </p:spPr>
        <p:txBody>
          <a:bodyPr>
            <a:noAutofit/>
          </a:bodyPr>
          <a:lstStyle/>
          <a:p>
            <a:r>
              <a:rPr lang="pt-PT" sz="2400" dirty="0"/>
              <a:t>Se a energia da radiação </a:t>
            </a:r>
            <a:r>
              <a:rPr lang="pt-PT" sz="2400" dirty="0" smtClean="0"/>
              <a:t>for </a:t>
            </a:r>
            <a:r>
              <a:rPr lang="pt-PT" sz="2400" b="1" dirty="0" smtClean="0"/>
              <a:t>inferior</a:t>
            </a:r>
            <a:r>
              <a:rPr lang="pt-PT" sz="2400" dirty="0" smtClean="0"/>
              <a:t> </a:t>
            </a:r>
            <a:r>
              <a:rPr lang="pt-PT" sz="2400" dirty="0"/>
              <a:t>à energia de remoção </a:t>
            </a:r>
            <a:r>
              <a:rPr lang="pt-PT" sz="2400" dirty="0" smtClean="0"/>
              <a:t>do electrão e </a:t>
            </a:r>
            <a:r>
              <a:rPr lang="pt-PT" sz="2400" b="1" dirty="0" smtClean="0"/>
              <a:t>igual</a:t>
            </a:r>
            <a:r>
              <a:rPr lang="pt-PT" sz="2400" dirty="0" smtClean="0"/>
              <a:t> à </a:t>
            </a:r>
            <a:r>
              <a:rPr lang="pt-PT" sz="2400" dirty="0"/>
              <a:t>energia necessária </a:t>
            </a:r>
            <a:r>
              <a:rPr lang="pt-PT" sz="2400" dirty="0" smtClean="0"/>
              <a:t>para </a:t>
            </a:r>
            <a:r>
              <a:rPr lang="pt-PT" sz="2400" dirty="0"/>
              <a:t>provocar uma transição desse </a:t>
            </a:r>
            <a:r>
              <a:rPr lang="pt-PT" sz="2400" dirty="0" smtClean="0"/>
              <a:t>electrão, este é </a:t>
            </a:r>
            <a:r>
              <a:rPr lang="pt-PT" sz="2400" b="1" dirty="0" smtClean="0"/>
              <a:t>excitado </a:t>
            </a:r>
            <a:r>
              <a:rPr lang="pt-PT" sz="2400" dirty="0" smtClean="0"/>
              <a:t>para </a:t>
            </a:r>
            <a:r>
              <a:rPr lang="pt-PT" sz="2400" dirty="0"/>
              <a:t>um </a:t>
            </a:r>
            <a:r>
              <a:rPr lang="pt-PT" sz="2400" b="1" dirty="0" smtClean="0"/>
              <a:t>nível de energia superior</a:t>
            </a:r>
            <a:r>
              <a:rPr lang="pt-PT" sz="2400" dirty="0" smtClean="0"/>
              <a:t>.</a:t>
            </a:r>
            <a:endParaRPr lang="pt-PT" sz="2400" dirty="0"/>
          </a:p>
          <a:p>
            <a:r>
              <a:rPr lang="pt-PT" sz="2400" dirty="0"/>
              <a:t>Se a energia da radiação for </a:t>
            </a:r>
            <a:r>
              <a:rPr lang="pt-PT" sz="2400" b="1" dirty="0" smtClean="0"/>
              <a:t>inferior</a:t>
            </a:r>
            <a:r>
              <a:rPr lang="pt-PT" sz="2400" dirty="0" smtClean="0"/>
              <a:t> </a:t>
            </a:r>
            <a:r>
              <a:rPr lang="pt-PT" sz="2400" dirty="0"/>
              <a:t>à energia </a:t>
            </a:r>
            <a:r>
              <a:rPr lang="pt-PT" sz="2400" dirty="0" smtClean="0"/>
              <a:t>necessária </a:t>
            </a:r>
            <a:r>
              <a:rPr lang="pt-PT" sz="2400" dirty="0"/>
              <a:t>para provocar uma </a:t>
            </a:r>
            <a:r>
              <a:rPr lang="pt-PT" sz="2400" dirty="0" smtClean="0"/>
              <a:t>transição, o electrão </a:t>
            </a:r>
            <a:r>
              <a:rPr lang="pt-PT" sz="2400" b="1" dirty="0" smtClean="0"/>
              <a:t>não</a:t>
            </a:r>
            <a:r>
              <a:rPr lang="pt-PT" sz="2400" dirty="0" smtClean="0"/>
              <a:t> </a:t>
            </a:r>
            <a:r>
              <a:rPr lang="pt-PT" sz="2400" b="1" dirty="0"/>
              <a:t>absorve </a:t>
            </a:r>
            <a:r>
              <a:rPr lang="pt-PT" sz="2400" dirty="0"/>
              <a:t>a </a:t>
            </a:r>
            <a:r>
              <a:rPr lang="pt-PT" sz="2400" dirty="0" smtClean="0"/>
              <a:t>radiação e </a:t>
            </a:r>
            <a:r>
              <a:rPr lang="pt-PT" sz="2400" b="1" dirty="0" smtClean="0"/>
              <a:t>não é removido.</a:t>
            </a:r>
            <a:endParaRPr lang="pt-PT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63638"/>
            <a:ext cx="324802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9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pt-PT" dirty="0"/>
              <a:t>Posição da Terra no </a:t>
            </a:r>
            <a:r>
              <a:rPr lang="pt-PT" dirty="0" smtClean="0"/>
              <a:t>Universo</a:t>
            </a:r>
            <a:endParaRPr lang="pt-PT" dirty="0"/>
          </a:p>
        </p:txBody>
      </p:sp>
      <p:sp>
        <p:nvSpPr>
          <p:cNvPr id="8" name="Rectangle 7"/>
          <p:cNvSpPr/>
          <p:nvPr/>
        </p:nvSpPr>
        <p:spPr>
          <a:xfrm>
            <a:off x="4211960" y="1347614"/>
            <a:ext cx="4464496" cy="372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r>
              <a:rPr lang="pt-PT" sz="2700" b="1" dirty="0"/>
              <a:t>Teoria </a:t>
            </a:r>
            <a:r>
              <a:rPr lang="pt-PT" sz="2700" b="1" dirty="0" smtClean="0"/>
              <a:t>geocêntrica:</a:t>
            </a:r>
          </a:p>
          <a:p>
            <a:r>
              <a:rPr lang="pt-PT" sz="2700" dirty="0" smtClean="0"/>
              <a:t>A </a:t>
            </a:r>
            <a:r>
              <a:rPr lang="pt-PT" sz="2700" dirty="0"/>
              <a:t>Terra era o centro do </a:t>
            </a:r>
            <a:r>
              <a:rPr lang="pt-PT" sz="2700" dirty="0" smtClean="0"/>
              <a:t>Universo, não se movia e todos </a:t>
            </a:r>
            <a:r>
              <a:rPr lang="pt-PT" sz="2700" dirty="0"/>
              <a:t>os outros astros </a:t>
            </a:r>
            <a:r>
              <a:rPr lang="pt-PT" sz="2700" dirty="0" smtClean="0"/>
              <a:t>giravam </a:t>
            </a:r>
            <a:r>
              <a:rPr lang="pt-PT" sz="2700" dirty="0"/>
              <a:t>à sua volta.</a:t>
            </a:r>
          </a:p>
          <a:p>
            <a:r>
              <a:rPr lang="pt-PT" sz="2700" dirty="0" smtClean="0"/>
              <a:t> </a:t>
            </a:r>
          </a:p>
          <a:p>
            <a:r>
              <a:rPr lang="pt-PT" sz="2700" b="1" dirty="0" smtClean="0"/>
              <a:t>Aristóteles</a:t>
            </a:r>
            <a:r>
              <a:rPr lang="pt-PT" sz="2700" dirty="0" smtClean="0"/>
              <a:t> </a:t>
            </a:r>
            <a:r>
              <a:rPr lang="pt-PT" sz="2700" dirty="0"/>
              <a:t>(</a:t>
            </a:r>
            <a:r>
              <a:rPr lang="pt-PT" sz="2700" dirty="0" smtClean="0"/>
              <a:t>séc. IV </a:t>
            </a:r>
            <a:r>
              <a:rPr lang="pt-PT" sz="2700" dirty="0"/>
              <a:t>a.C.) e </a:t>
            </a:r>
            <a:r>
              <a:rPr lang="pt-PT" sz="2700" b="1" dirty="0"/>
              <a:t>Ptolomeu</a:t>
            </a:r>
            <a:r>
              <a:rPr lang="pt-PT" sz="2700" dirty="0"/>
              <a:t> (</a:t>
            </a:r>
            <a:r>
              <a:rPr lang="pt-PT" sz="2700" dirty="0" smtClean="0"/>
              <a:t>séc. </a:t>
            </a:r>
            <a:r>
              <a:rPr lang="pt-PT" sz="2700" dirty="0"/>
              <a:t>III a.C</a:t>
            </a:r>
            <a:r>
              <a:rPr lang="pt-PT" sz="2700" dirty="0" smtClean="0"/>
              <a:t>.).</a:t>
            </a:r>
            <a:endParaRPr lang="pt-PT" sz="27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sz="quarter" idx="13"/>
          </p:nvPr>
        </p:nvSpPr>
        <p:spPr>
          <a:xfrm>
            <a:off x="609600" y="1428751"/>
            <a:ext cx="3962400" cy="3352799"/>
          </a:xfrm>
        </p:spPr>
        <p:txBody>
          <a:bodyPr>
            <a:normAutofit/>
          </a:bodyPr>
          <a:lstStyle>
            <a:extLst/>
          </a:lstStyle>
          <a:p>
            <a:pPr marL="0" indent="0">
              <a:buNone/>
            </a:pPr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35" y="1347614"/>
            <a:ext cx="3445701" cy="373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467544" y="4763928"/>
            <a:ext cx="2149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/>
              <a:t>Ptolomeu</a:t>
            </a:r>
            <a:endParaRPr lang="pt-PT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pt-PT" dirty="0"/>
              <a:t>Posição da Terra no </a:t>
            </a:r>
            <a:r>
              <a:rPr lang="pt-PT" dirty="0" smtClean="0"/>
              <a:t>Universo</a:t>
            </a:r>
            <a:endParaRPr lang="pt-PT" dirty="0"/>
          </a:p>
        </p:txBody>
      </p:sp>
      <p:sp>
        <p:nvSpPr>
          <p:cNvPr id="8" name="Rectangle 7"/>
          <p:cNvSpPr/>
          <p:nvPr/>
        </p:nvSpPr>
        <p:spPr>
          <a:xfrm>
            <a:off x="4211960" y="1409168"/>
            <a:ext cx="4464496" cy="36009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r>
              <a:rPr lang="pt-PT" sz="2700" b="1" dirty="0"/>
              <a:t>Teoria </a:t>
            </a:r>
            <a:r>
              <a:rPr lang="pt-PT" sz="2700" b="1" dirty="0" smtClean="0"/>
              <a:t>heliocêntrica:</a:t>
            </a:r>
          </a:p>
          <a:p>
            <a:r>
              <a:rPr lang="pt-PT" sz="2700" dirty="0"/>
              <a:t>O</a:t>
            </a:r>
            <a:r>
              <a:rPr lang="pt-PT" sz="2700" dirty="0" smtClean="0"/>
              <a:t> Sol é o </a:t>
            </a:r>
            <a:r>
              <a:rPr lang="pt-PT" sz="2700" dirty="0"/>
              <a:t>centro do </a:t>
            </a:r>
            <a:r>
              <a:rPr lang="pt-PT" sz="2700" dirty="0" smtClean="0"/>
              <a:t>Universo e a Terra move-se com </a:t>
            </a:r>
            <a:r>
              <a:rPr lang="pt-PT" sz="2700" dirty="0"/>
              <a:t>outros astros </a:t>
            </a:r>
            <a:r>
              <a:rPr lang="pt-PT" sz="2700" dirty="0" smtClean="0"/>
              <a:t>à </a:t>
            </a:r>
            <a:r>
              <a:rPr lang="pt-PT" sz="2700" dirty="0"/>
              <a:t>sua volta.</a:t>
            </a:r>
          </a:p>
          <a:p>
            <a:endParaRPr lang="pt-PT" sz="2700" b="1" dirty="0" smtClean="0"/>
          </a:p>
          <a:p>
            <a:r>
              <a:rPr lang="pt-PT" sz="2700" b="1" dirty="0" smtClean="0"/>
              <a:t>Copérnico </a:t>
            </a:r>
            <a:r>
              <a:rPr lang="pt-PT" sz="2700" dirty="0"/>
              <a:t>(</a:t>
            </a:r>
            <a:r>
              <a:rPr lang="pt-PT" sz="2700" dirty="0" smtClean="0"/>
              <a:t>1473-­</a:t>
            </a:r>
            <a:r>
              <a:rPr lang="pt-PT" sz="2700" dirty="0"/>
              <a:t>1543), </a:t>
            </a:r>
            <a:r>
              <a:rPr lang="pt-PT" sz="2700" b="1" dirty="0"/>
              <a:t>Galileu </a:t>
            </a:r>
            <a:r>
              <a:rPr lang="pt-PT" sz="2700" dirty="0"/>
              <a:t>(1564-­</a:t>
            </a:r>
            <a:r>
              <a:rPr lang="pt-PT" sz="2700" dirty="0" smtClean="0"/>
              <a:t>1642) e </a:t>
            </a:r>
            <a:r>
              <a:rPr lang="pt-PT" sz="2700" b="1" dirty="0" smtClean="0"/>
              <a:t>Kepler </a:t>
            </a:r>
            <a:r>
              <a:rPr lang="pt-PT" sz="2700" dirty="0" smtClean="0"/>
              <a:t>(1571-­</a:t>
            </a:r>
            <a:r>
              <a:rPr lang="pt-PT" sz="2700" dirty="0"/>
              <a:t>1630</a:t>
            </a:r>
            <a:r>
              <a:rPr lang="pt-PT" sz="2700" dirty="0" smtClean="0"/>
              <a:t>).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13"/>
          </p:nvPr>
        </p:nvSpPr>
        <p:spPr>
          <a:xfrm>
            <a:off x="609600" y="1428751"/>
            <a:ext cx="3962400" cy="3352799"/>
          </a:xfrm>
        </p:spPr>
        <p:txBody>
          <a:bodyPr>
            <a:normAutofit/>
          </a:bodyPr>
          <a:lstStyle>
            <a:extLst/>
          </a:lstStyle>
          <a:p>
            <a:pPr marL="0" indent="0">
              <a:buNone/>
            </a:pPr>
            <a:endParaRPr lang="pt-P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33388"/>
            <a:ext cx="3340974" cy="3586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766259" y="4691920"/>
            <a:ext cx="2149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/>
              <a:t>Copérnico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124251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Posição da Terra no Universo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6555"/>
            <a:ext cx="3488936" cy="374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47614"/>
            <a:ext cx="3523142" cy="374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539552" y="4763928"/>
            <a:ext cx="2149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bg1"/>
                </a:solidFill>
              </a:rPr>
              <a:t>Galileu</a:t>
            </a:r>
            <a:endParaRPr lang="pt-PT" sz="20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4294651" y="4731990"/>
            <a:ext cx="21495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solidFill>
                  <a:schemeClr val="bg1"/>
                </a:solidFill>
              </a:rPr>
              <a:t>Kepler</a:t>
            </a:r>
            <a:endParaRPr lang="pt-PT" sz="2000" b="1" dirty="0"/>
          </a:p>
        </p:txBody>
      </p:sp>
    </p:spTree>
    <p:extLst>
      <p:ext uri="{BB962C8B-B14F-4D97-AF65-F5344CB8AC3E}">
        <p14:creationId xmlns:p14="http://schemas.microsoft.com/office/powerpoint/2010/main" val="299840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Expansão do </a:t>
            </a:r>
            <a:r>
              <a:rPr lang="pt-PT" dirty="0" smtClean="0"/>
              <a:t>Universo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426896" cy="3276600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Até </a:t>
            </a:r>
            <a:r>
              <a:rPr lang="pt-PT" sz="2700" dirty="0"/>
              <a:t>ao </a:t>
            </a:r>
            <a:r>
              <a:rPr lang="pt-PT" sz="2700" b="1" dirty="0"/>
              <a:t>início do século XX</a:t>
            </a:r>
            <a:r>
              <a:rPr lang="pt-PT" sz="2700" dirty="0"/>
              <a:t>, pensava-se que </a:t>
            </a:r>
            <a:r>
              <a:rPr lang="pt-PT" sz="2700" dirty="0" smtClean="0"/>
              <a:t>o Universo </a:t>
            </a:r>
            <a:r>
              <a:rPr lang="pt-PT" sz="2700" dirty="0"/>
              <a:t>era </a:t>
            </a:r>
            <a:r>
              <a:rPr lang="pt-PT" sz="2700" b="1" dirty="0" smtClean="0"/>
              <a:t>estático</a:t>
            </a:r>
            <a:r>
              <a:rPr lang="pt-PT" sz="2700" dirty="0" smtClean="0"/>
              <a:t> (não se alterava) </a:t>
            </a:r>
            <a:r>
              <a:rPr lang="pt-PT" sz="2700" dirty="0"/>
              <a:t>e </a:t>
            </a:r>
            <a:r>
              <a:rPr lang="pt-PT" sz="2700" dirty="0" smtClean="0"/>
              <a:t>que </a:t>
            </a:r>
            <a:r>
              <a:rPr lang="pt-PT" sz="2700" dirty="0"/>
              <a:t>era </a:t>
            </a:r>
            <a:r>
              <a:rPr lang="pt-PT" sz="2700" b="1" dirty="0"/>
              <a:t>eterno</a:t>
            </a:r>
            <a:r>
              <a:rPr lang="pt-PT" sz="2700" dirty="0" smtClean="0"/>
              <a:t> (durava para sempre).</a:t>
            </a:r>
          </a:p>
          <a:p>
            <a:r>
              <a:rPr lang="pt-PT" sz="2700" dirty="0" smtClean="0"/>
              <a:t>Mas, as </a:t>
            </a:r>
            <a:r>
              <a:rPr lang="pt-PT" sz="2700" dirty="0"/>
              <a:t>observações astronómicas </a:t>
            </a:r>
            <a:r>
              <a:rPr lang="pt-PT" sz="2700" dirty="0" smtClean="0"/>
              <a:t>permitiram descobrir que </a:t>
            </a:r>
            <a:r>
              <a:rPr lang="pt-PT" sz="2700" dirty="0"/>
              <a:t>as </a:t>
            </a:r>
            <a:r>
              <a:rPr lang="pt-PT" sz="2700" b="1" dirty="0"/>
              <a:t>estrelas nascem </a:t>
            </a:r>
            <a:r>
              <a:rPr lang="pt-PT" sz="2700" dirty="0"/>
              <a:t>e </a:t>
            </a:r>
            <a:r>
              <a:rPr lang="pt-PT" sz="2700" b="1" dirty="0" smtClean="0"/>
              <a:t>morrem</a:t>
            </a:r>
            <a:r>
              <a:rPr lang="pt-PT" sz="2700" dirty="0" smtClean="0"/>
              <a:t>, e que o </a:t>
            </a:r>
            <a:r>
              <a:rPr lang="pt-PT" sz="2700" b="1" dirty="0" smtClean="0"/>
              <a:t>Universo </a:t>
            </a:r>
            <a:r>
              <a:rPr lang="pt-PT" sz="2700" b="1" dirty="0"/>
              <a:t>está em </a:t>
            </a:r>
            <a:r>
              <a:rPr lang="pt-PT" sz="2700" b="1" dirty="0" smtClean="0"/>
              <a:t>expansão </a:t>
            </a:r>
            <a:r>
              <a:rPr lang="pt-PT" sz="2700" dirty="0" smtClean="0"/>
              <a:t>(o espaço está a aumentar). </a:t>
            </a:r>
          </a:p>
          <a:p>
            <a:pPr marL="0" indent="0">
              <a:buNone/>
            </a:pP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380947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Expansão do Universo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354888" cy="3276600"/>
          </a:xfrm>
        </p:spPr>
        <p:txBody>
          <a:bodyPr>
            <a:normAutofit/>
          </a:bodyPr>
          <a:lstStyle/>
          <a:p>
            <a:r>
              <a:rPr lang="pt-PT" sz="2700" dirty="0" smtClean="0"/>
              <a:t>No </a:t>
            </a:r>
            <a:r>
              <a:rPr lang="pt-PT" sz="2700" dirty="0"/>
              <a:t>início do século </a:t>
            </a:r>
            <a:r>
              <a:rPr lang="pt-PT" sz="2700" dirty="0" smtClean="0"/>
              <a:t>XX, </a:t>
            </a:r>
            <a:r>
              <a:rPr lang="pt-PT" sz="2700" b="1" dirty="0" err="1" smtClean="0"/>
              <a:t>Vesto</a:t>
            </a:r>
            <a:r>
              <a:rPr lang="pt-PT" sz="2700" b="1" dirty="0" smtClean="0"/>
              <a:t> </a:t>
            </a:r>
            <a:r>
              <a:rPr lang="pt-PT" sz="2700" b="1" dirty="0" err="1"/>
              <a:t>Slipher</a:t>
            </a:r>
            <a:r>
              <a:rPr lang="pt-PT" sz="2700" b="1" dirty="0"/>
              <a:t> </a:t>
            </a:r>
            <a:r>
              <a:rPr lang="pt-PT" sz="2700" dirty="0" smtClean="0"/>
              <a:t>e </a:t>
            </a:r>
            <a:r>
              <a:rPr lang="pt-PT" sz="2700" b="1" dirty="0" err="1" smtClean="0"/>
              <a:t>Edwin</a:t>
            </a:r>
            <a:r>
              <a:rPr lang="pt-PT" sz="2700" b="1" dirty="0" smtClean="0"/>
              <a:t> Hubble </a:t>
            </a:r>
            <a:r>
              <a:rPr lang="pt-PT" sz="2700" dirty="0" smtClean="0"/>
              <a:t>descobriram </a:t>
            </a:r>
            <a:r>
              <a:rPr lang="pt-PT" sz="2700" dirty="0"/>
              <a:t>que:</a:t>
            </a:r>
          </a:p>
          <a:p>
            <a:pPr lvl="1"/>
            <a:r>
              <a:rPr lang="pt-PT" sz="2700" dirty="0" smtClean="0"/>
              <a:t>Quase todas as </a:t>
            </a:r>
            <a:r>
              <a:rPr lang="pt-PT" sz="2700" b="1" dirty="0" smtClean="0"/>
              <a:t>galáxias</a:t>
            </a:r>
            <a:r>
              <a:rPr lang="pt-PT" sz="2700" dirty="0" smtClean="0"/>
              <a:t> se </a:t>
            </a:r>
            <a:r>
              <a:rPr lang="pt-PT" sz="2700" b="1" dirty="0" smtClean="0"/>
              <a:t>afastam</a:t>
            </a:r>
            <a:r>
              <a:rPr lang="pt-PT" sz="2700" dirty="0" smtClean="0"/>
              <a:t> </a:t>
            </a:r>
            <a:r>
              <a:rPr lang="pt-PT" sz="2700" dirty="0"/>
              <a:t>umas das outras;</a:t>
            </a:r>
          </a:p>
          <a:p>
            <a:pPr lvl="1"/>
            <a:r>
              <a:rPr lang="pt-PT" sz="2700" dirty="0" smtClean="0"/>
              <a:t>Quanto </a:t>
            </a:r>
            <a:r>
              <a:rPr lang="pt-PT" sz="2700" dirty="0"/>
              <a:t>mais </a:t>
            </a:r>
            <a:r>
              <a:rPr lang="pt-PT" sz="2700" b="1" dirty="0"/>
              <a:t>distantes</a:t>
            </a:r>
            <a:r>
              <a:rPr lang="pt-PT" sz="2700" dirty="0"/>
              <a:t> estão umas das outras, mais </a:t>
            </a:r>
            <a:r>
              <a:rPr lang="pt-PT" sz="2700" b="1" dirty="0"/>
              <a:t>depressa</a:t>
            </a:r>
            <a:r>
              <a:rPr lang="pt-PT" sz="2700" dirty="0"/>
              <a:t> </a:t>
            </a:r>
            <a:r>
              <a:rPr lang="pt-PT" sz="2700" dirty="0" smtClean="0"/>
              <a:t>se afastam.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6226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Origem do Universo: o </a:t>
            </a:r>
            <a:r>
              <a:rPr lang="pt-PT" dirty="0" err="1"/>
              <a:t>Big</a:t>
            </a:r>
            <a:r>
              <a:rPr lang="pt-PT" dirty="0"/>
              <a:t> </a:t>
            </a:r>
            <a:r>
              <a:rPr lang="pt-PT" dirty="0" err="1" smtClean="0"/>
              <a:t>Bang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534400" cy="3276600"/>
          </a:xfrm>
        </p:spPr>
        <p:txBody>
          <a:bodyPr>
            <a:noAutofit/>
          </a:bodyPr>
          <a:lstStyle/>
          <a:p>
            <a:r>
              <a:rPr lang="pt-PT" sz="2700" dirty="0" smtClean="0"/>
              <a:t>A </a:t>
            </a:r>
            <a:r>
              <a:rPr lang="pt-PT" sz="2700" b="1" dirty="0"/>
              <a:t>teoria do </a:t>
            </a:r>
            <a:r>
              <a:rPr lang="pt-PT" sz="2700" b="1" dirty="0" err="1"/>
              <a:t>Big</a:t>
            </a:r>
            <a:r>
              <a:rPr lang="pt-PT" sz="2700" b="1" dirty="0"/>
              <a:t> </a:t>
            </a:r>
            <a:r>
              <a:rPr lang="pt-PT" sz="2700" b="1" dirty="0" err="1"/>
              <a:t>Bang</a:t>
            </a:r>
            <a:r>
              <a:rPr lang="pt-PT" sz="2700" b="1" dirty="0"/>
              <a:t> </a:t>
            </a:r>
            <a:r>
              <a:rPr lang="pt-PT" sz="2700" dirty="0"/>
              <a:t>é </a:t>
            </a:r>
            <a:r>
              <a:rPr lang="pt-PT" sz="2700" dirty="0" smtClean="0"/>
              <a:t>a que melhor explica a </a:t>
            </a:r>
            <a:r>
              <a:rPr lang="pt-PT" sz="2700" dirty="0"/>
              <a:t>expansão do </a:t>
            </a:r>
            <a:r>
              <a:rPr lang="pt-PT" sz="2700" dirty="0" smtClean="0"/>
              <a:t>Universo.</a:t>
            </a:r>
          </a:p>
          <a:p>
            <a:r>
              <a:rPr lang="pt-PT" sz="2700" dirty="0" smtClean="0"/>
              <a:t>Se </a:t>
            </a:r>
            <a:r>
              <a:rPr lang="pt-PT" sz="2700" dirty="0"/>
              <a:t>o Universo </a:t>
            </a:r>
            <a:r>
              <a:rPr lang="pt-PT" sz="2700" dirty="0" smtClean="0"/>
              <a:t>está em expansão</a:t>
            </a:r>
            <a:r>
              <a:rPr lang="pt-PT" sz="2700" dirty="0"/>
              <a:t>, </a:t>
            </a:r>
            <a:r>
              <a:rPr lang="pt-PT" sz="2700" b="1" dirty="0"/>
              <a:t>no futuro</a:t>
            </a:r>
            <a:r>
              <a:rPr lang="pt-PT" sz="2700" dirty="0"/>
              <a:t>, as galáxias </a:t>
            </a:r>
            <a:r>
              <a:rPr lang="pt-PT" sz="2700" dirty="0" smtClean="0"/>
              <a:t>estarão </a:t>
            </a:r>
            <a:r>
              <a:rPr lang="pt-PT" sz="2700" b="1" dirty="0"/>
              <a:t>mais distanciadas</a:t>
            </a:r>
            <a:r>
              <a:rPr lang="pt-PT" sz="2700" dirty="0"/>
              <a:t>, haverá </a:t>
            </a:r>
            <a:r>
              <a:rPr lang="pt-PT" sz="2700" b="1" dirty="0"/>
              <a:t>mais espaço </a:t>
            </a:r>
            <a:r>
              <a:rPr lang="pt-PT" sz="2700" b="1" dirty="0" smtClean="0"/>
              <a:t>vazio</a:t>
            </a:r>
            <a:br>
              <a:rPr lang="pt-PT" sz="2700" b="1" dirty="0" smtClean="0"/>
            </a:br>
            <a:r>
              <a:rPr lang="pt-PT" sz="2700" dirty="0" smtClean="0"/>
              <a:t>entre </a:t>
            </a:r>
            <a:r>
              <a:rPr lang="pt-PT" sz="2700" dirty="0"/>
              <a:t>elas e a </a:t>
            </a:r>
            <a:r>
              <a:rPr lang="pt-PT" sz="2700" b="1" dirty="0" smtClean="0"/>
              <a:t>densidade</a:t>
            </a:r>
            <a:r>
              <a:rPr lang="pt-PT" sz="2700" dirty="0" smtClean="0"/>
              <a:t> do </a:t>
            </a:r>
            <a:r>
              <a:rPr lang="pt-PT" sz="2700" dirty="0"/>
              <a:t>Universo será </a:t>
            </a:r>
            <a:r>
              <a:rPr lang="pt-PT" sz="2700" b="1" dirty="0" smtClean="0"/>
              <a:t>menor</a:t>
            </a:r>
            <a:r>
              <a:rPr lang="pt-PT" sz="2700" dirty="0"/>
              <a:t>.</a:t>
            </a:r>
          </a:p>
          <a:p>
            <a:r>
              <a:rPr lang="pt-PT" sz="2700" dirty="0" smtClean="0"/>
              <a:t>No </a:t>
            </a:r>
            <a:r>
              <a:rPr lang="pt-PT" sz="2700" b="1" dirty="0" smtClean="0"/>
              <a:t>passado</a:t>
            </a:r>
            <a:r>
              <a:rPr lang="pt-PT" sz="2700" dirty="0" smtClean="0"/>
              <a:t>, as </a:t>
            </a:r>
            <a:r>
              <a:rPr lang="pt-PT" sz="2700" dirty="0"/>
              <a:t>galáxias </a:t>
            </a:r>
            <a:r>
              <a:rPr lang="pt-PT" sz="2700" dirty="0" smtClean="0"/>
              <a:t>estariam </a:t>
            </a:r>
            <a:r>
              <a:rPr lang="pt-PT" sz="2700" b="1" dirty="0" smtClean="0"/>
              <a:t>mais próximas</a:t>
            </a:r>
            <a:r>
              <a:rPr lang="pt-PT" sz="2700" dirty="0" smtClean="0"/>
              <a:t>, e a </a:t>
            </a:r>
            <a:r>
              <a:rPr lang="pt-PT" sz="2700" b="1" dirty="0" smtClean="0"/>
              <a:t>densidade</a:t>
            </a:r>
            <a:r>
              <a:rPr lang="pt-PT" sz="2700" dirty="0" smtClean="0"/>
              <a:t> </a:t>
            </a:r>
            <a:r>
              <a:rPr lang="pt-PT" sz="2700" dirty="0"/>
              <a:t>e a </a:t>
            </a:r>
            <a:r>
              <a:rPr lang="pt-PT" sz="2700" b="1" dirty="0"/>
              <a:t>temperatura</a:t>
            </a:r>
            <a:r>
              <a:rPr lang="pt-PT" sz="2700" dirty="0"/>
              <a:t> </a:t>
            </a:r>
            <a:r>
              <a:rPr lang="pt-PT" sz="2700" dirty="0" smtClean="0"/>
              <a:t>do </a:t>
            </a:r>
            <a:r>
              <a:rPr lang="pt-PT" sz="2700" dirty="0"/>
              <a:t>Universo </a:t>
            </a:r>
            <a:r>
              <a:rPr lang="pt-PT" sz="2700" dirty="0" smtClean="0"/>
              <a:t>seriam </a:t>
            </a:r>
            <a:r>
              <a:rPr lang="pt-PT" sz="2700" b="1" dirty="0" smtClean="0"/>
              <a:t>maiores</a:t>
            </a:r>
            <a:r>
              <a:rPr lang="pt-PT" sz="2700" dirty="0" smtClean="0"/>
              <a:t>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28748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>
            <a:extLst/>
          </a:lstStyle>
          <a:p>
            <a:endParaRPr lang="pt-PT" sz="2800" b="1" dirty="0" smtClean="0"/>
          </a:p>
          <a:p>
            <a:r>
              <a:rPr lang="pt-PT" sz="2800" b="1" dirty="0" smtClean="0"/>
              <a:t>Expansão do Universo a partir do </a:t>
            </a:r>
            <a:r>
              <a:rPr lang="pt-PT" sz="2800" b="1" dirty="0" err="1" smtClean="0"/>
              <a:t>Big</a:t>
            </a:r>
            <a:r>
              <a:rPr lang="pt-PT" sz="2800" b="1" dirty="0" smtClean="0"/>
              <a:t> </a:t>
            </a:r>
            <a:r>
              <a:rPr lang="pt-PT" sz="2800" b="1" dirty="0" err="1" smtClean="0"/>
              <a:t>Bang</a:t>
            </a:r>
            <a:r>
              <a:rPr lang="pt-PT" sz="2800" b="1" dirty="0" smtClean="0"/>
              <a:t>.</a:t>
            </a:r>
            <a:endParaRPr lang="pt-PT" sz="2800" b="1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endParaRPr lang="pt-PT" dirty="0"/>
          </a:p>
        </p:txBody>
      </p:sp>
      <p:sp>
        <p:nvSpPr>
          <p:cNvPr id="2" name="Marcador de Posição da Imagem 1"/>
          <p:cNvSpPr>
            <a:spLocks noGrp="1"/>
          </p:cNvSpPr>
          <p:nvPr>
            <p:ph type="pic" idx="1"/>
          </p:nvPr>
        </p:nvSpPr>
        <p:spPr/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374" y="51470"/>
            <a:ext cx="2264612" cy="4655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31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Origem do Universo: o </a:t>
            </a:r>
            <a:r>
              <a:rPr lang="pt-PT" dirty="0" err="1"/>
              <a:t>Big</a:t>
            </a:r>
            <a:r>
              <a:rPr lang="pt-PT" dirty="0"/>
              <a:t> </a:t>
            </a:r>
            <a:r>
              <a:rPr lang="pt-PT" dirty="0" err="1"/>
              <a:t>Bang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426896" cy="3276600"/>
          </a:xfrm>
        </p:spPr>
        <p:txBody>
          <a:bodyPr>
            <a:normAutofit lnSpcReduction="10000"/>
          </a:bodyPr>
          <a:lstStyle/>
          <a:p>
            <a:r>
              <a:rPr lang="pt-PT" sz="2700" b="1" dirty="0" err="1"/>
              <a:t>Big</a:t>
            </a:r>
            <a:r>
              <a:rPr lang="pt-PT" sz="2700" b="1" dirty="0"/>
              <a:t> </a:t>
            </a:r>
            <a:r>
              <a:rPr lang="pt-PT" sz="2700" b="1" dirty="0" err="1"/>
              <a:t>Bang</a:t>
            </a:r>
            <a:r>
              <a:rPr lang="pt-PT" sz="2700" b="1" dirty="0"/>
              <a:t> </a:t>
            </a:r>
            <a:r>
              <a:rPr lang="pt-PT" sz="2700" dirty="0" smtClean="0"/>
              <a:t>– Explosão que terá ocorrido no </a:t>
            </a:r>
            <a:r>
              <a:rPr lang="pt-PT" sz="2700" b="1" dirty="0" smtClean="0"/>
              <a:t>início</a:t>
            </a:r>
            <a:r>
              <a:rPr lang="pt-PT" sz="2700" dirty="0" smtClean="0"/>
              <a:t> do Universo,</a:t>
            </a:r>
            <a:r>
              <a:rPr lang="pt-PT" sz="2700" dirty="0"/>
              <a:t> há cerca de </a:t>
            </a:r>
            <a:r>
              <a:rPr lang="pt-PT" sz="2700" b="1" dirty="0" smtClean="0"/>
              <a:t>13,7 </a:t>
            </a:r>
            <a:r>
              <a:rPr lang="pt-PT" sz="2700" b="1" dirty="0"/>
              <a:t>mil milhões de anos</a:t>
            </a:r>
            <a:r>
              <a:rPr lang="pt-PT" sz="2700" dirty="0"/>
              <a:t>, porque</a:t>
            </a:r>
            <a:r>
              <a:rPr lang="pt-PT" sz="2700" dirty="0" smtClean="0"/>
              <a:t>:</a:t>
            </a:r>
          </a:p>
          <a:p>
            <a:pPr lvl="1"/>
            <a:r>
              <a:rPr lang="pt-PT" sz="2700" dirty="0"/>
              <a:t>A </a:t>
            </a:r>
            <a:r>
              <a:rPr lang="pt-PT" sz="2700" b="1" dirty="0"/>
              <a:t>matéria</a:t>
            </a:r>
            <a:r>
              <a:rPr lang="pt-PT" sz="2700" dirty="0"/>
              <a:t> estaria </a:t>
            </a:r>
            <a:r>
              <a:rPr lang="pt-PT" sz="2700" b="1" dirty="0"/>
              <a:t>concentrada</a:t>
            </a:r>
            <a:r>
              <a:rPr lang="pt-PT" sz="2700" dirty="0"/>
              <a:t> num ponto;</a:t>
            </a:r>
          </a:p>
          <a:p>
            <a:pPr lvl="1"/>
            <a:r>
              <a:rPr lang="pt-PT" sz="2700" dirty="0"/>
              <a:t>A </a:t>
            </a:r>
            <a:r>
              <a:rPr lang="pt-PT" sz="2700" b="1" dirty="0"/>
              <a:t>densidade</a:t>
            </a:r>
            <a:r>
              <a:rPr lang="pt-PT" sz="2700" dirty="0"/>
              <a:t> e a </a:t>
            </a:r>
            <a:r>
              <a:rPr lang="pt-PT" sz="2700" b="1" dirty="0"/>
              <a:t>temperatura</a:t>
            </a:r>
            <a:r>
              <a:rPr lang="pt-PT" sz="2700" dirty="0"/>
              <a:t> seriam </a:t>
            </a:r>
            <a:r>
              <a:rPr lang="pt-PT" sz="2700" b="1" dirty="0"/>
              <a:t>enormes</a:t>
            </a:r>
            <a:r>
              <a:rPr lang="pt-PT" sz="2700" dirty="0"/>
              <a:t>.</a:t>
            </a:r>
          </a:p>
          <a:p>
            <a:endParaRPr lang="pt-PT" sz="27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pt-PT" sz="2700" dirty="0" smtClean="0"/>
              <a:t>Com </a:t>
            </a:r>
            <a:r>
              <a:rPr lang="pt-PT" sz="2700" dirty="0"/>
              <a:t>o </a:t>
            </a:r>
            <a:r>
              <a:rPr lang="pt-PT" sz="2700" dirty="0" err="1"/>
              <a:t>Big</a:t>
            </a:r>
            <a:r>
              <a:rPr lang="pt-PT" sz="2700" dirty="0"/>
              <a:t> </a:t>
            </a:r>
            <a:r>
              <a:rPr lang="pt-PT" sz="2700" dirty="0" err="1"/>
              <a:t>Bang</a:t>
            </a:r>
            <a:r>
              <a:rPr lang="pt-PT" sz="2700" dirty="0"/>
              <a:t>, iniciou-se a contagem do </a:t>
            </a:r>
            <a:r>
              <a:rPr lang="pt-PT" sz="2700" b="1" dirty="0"/>
              <a:t>tempo</a:t>
            </a:r>
            <a:r>
              <a:rPr lang="pt-PT" sz="2700" dirty="0"/>
              <a:t> </a:t>
            </a:r>
            <a:r>
              <a:rPr lang="pt-PT" sz="2700" dirty="0" smtClean="0"/>
              <a:t>e</a:t>
            </a:r>
            <a:br>
              <a:rPr lang="pt-PT" sz="2700" dirty="0" smtClean="0"/>
            </a:br>
            <a:r>
              <a:rPr lang="pt-PT" sz="2700" dirty="0" smtClean="0"/>
              <a:t>surgiu </a:t>
            </a:r>
            <a:r>
              <a:rPr lang="pt-PT" sz="2700" dirty="0"/>
              <a:t>o </a:t>
            </a:r>
            <a:r>
              <a:rPr lang="pt-PT" sz="2700" b="1" dirty="0"/>
              <a:t>espaço</a:t>
            </a:r>
            <a:r>
              <a:rPr lang="pt-PT" sz="2700" dirty="0"/>
              <a:t> em constante </a:t>
            </a:r>
            <a:r>
              <a:rPr lang="pt-PT" sz="2700" b="1" dirty="0"/>
              <a:t>expansão</a:t>
            </a:r>
            <a:r>
              <a:rPr lang="pt-PT" sz="2700" dirty="0" smtClean="0"/>
              <a:t>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158146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1. ARQUITECTURA </a:t>
            </a:r>
            <a:r>
              <a:rPr lang="pt-PT" dirty="0"/>
              <a:t>DO UNIVERSO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PT" sz="3900" dirty="0" smtClean="0"/>
              <a:t>“O </a:t>
            </a:r>
            <a:r>
              <a:rPr lang="pt-PT" sz="3900" dirty="0"/>
              <a:t>tema que mais tenho trabalhado é o de todos os </a:t>
            </a:r>
            <a:r>
              <a:rPr lang="pt-PT" sz="3900" dirty="0" smtClean="0"/>
              <a:t>elementos pesados</a:t>
            </a:r>
            <a:r>
              <a:rPr lang="pt-PT" sz="3900" dirty="0"/>
              <a:t>, do carbono ao urânio, sintetizados nas estrelas</a:t>
            </a:r>
            <a:r>
              <a:rPr lang="pt-PT" sz="3900" dirty="0" smtClean="0"/>
              <a:t>. O </a:t>
            </a:r>
            <a:r>
              <a:rPr lang="pt-PT" sz="3900" dirty="0"/>
              <a:t>nosso corpo consiste, na sua maior parte, nestes elementos pesados</a:t>
            </a:r>
            <a:r>
              <a:rPr lang="pt-PT" sz="3900" dirty="0" smtClean="0"/>
              <a:t>. Para </a:t>
            </a:r>
            <a:r>
              <a:rPr lang="pt-PT" sz="3900" dirty="0"/>
              <a:t>além do hidrogénio, somos 65% de oxigénio, 18% de carbono</a:t>
            </a:r>
            <a:r>
              <a:rPr lang="pt-PT" sz="3900" dirty="0" smtClean="0"/>
              <a:t>, com </a:t>
            </a:r>
            <a:r>
              <a:rPr lang="pt-PT" sz="3900" dirty="0"/>
              <a:t>percentagens mais pequenas de azoto, sódio, magnésio, fósforo</a:t>
            </a:r>
            <a:r>
              <a:rPr lang="pt-PT" sz="3900" dirty="0" smtClean="0"/>
              <a:t>, enxofre</a:t>
            </a:r>
            <a:r>
              <a:rPr lang="pt-PT" sz="3900" dirty="0"/>
              <a:t>, cloro, potássio e vestígios de elementos ainda mais pesados</a:t>
            </a:r>
            <a:r>
              <a:rPr lang="pt-PT" sz="3900" dirty="0" smtClean="0"/>
              <a:t>. Assim</a:t>
            </a:r>
            <a:r>
              <a:rPr lang="pt-PT" sz="3900" dirty="0"/>
              <a:t>, é possível dizer que todos e cada um de nós </a:t>
            </a:r>
            <a:r>
              <a:rPr lang="pt-PT" sz="3900" dirty="0" smtClean="0"/>
              <a:t>somos verdadeira </a:t>
            </a:r>
            <a:r>
              <a:rPr lang="pt-PT" sz="3900" dirty="0"/>
              <a:t>e literalmente um pedaço de poeira de estrelas</a:t>
            </a:r>
            <a:r>
              <a:rPr lang="pt-PT" sz="3900" dirty="0" smtClean="0"/>
              <a:t>.”</a:t>
            </a:r>
            <a:endParaRPr lang="pt-PT" sz="3900" dirty="0"/>
          </a:p>
          <a:p>
            <a:pPr marL="0" indent="0">
              <a:buNone/>
            </a:pPr>
            <a:r>
              <a:rPr lang="pt-PT" sz="3900" dirty="0"/>
              <a:t> </a:t>
            </a:r>
          </a:p>
          <a:p>
            <a:pPr marL="0" indent="0">
              <a:buNone/>
            </a:pPr>
            <a:r>
              <a:rPr lang="pt-PT" sz="3900" b="1" dirty="0"/>
              <a:t>Discurso de aceitação do Prémio Nobel da Física, em 1983, pelo físico norte-americano William </a:t>
            </a:r>
            <a:r>
              <a:rPr lang="pt-PT" sz="3900" b="1" dirty="0" err="1"/>
              <a:t>Fowler</a:t>
            </a:r>
            <a:r>
              <a:rPr lang="pt-PT" sz="3900" b="1" dirty="0"/>
              <a:t>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2709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Origem do Universo: o </a:t>
            </a:r>
            <a:r>
              <a:rPr lang="pt-PT" dirty="0" err="1"/>
              <a:t>Big</a:t>
            </a:r>
            <a:r>
              <a:rPr lang="pt-PT" dirty="0"/>
              <a:t> </a:t>
            </a:r>
            <a:r>
              <a:rPr lang="pt-PT" dirty="0" err="1"/>
              <a:t>Bang</a:t>
            </a:r>
            <a:endParaRPr lang="pt-PT" dirty="0"/>
          </a:p>
        </p:txBody>
      </p:sp>
      <p:sp>
        <p:nvSpPr>
          <p:cNvPr id="4" name="Rectangle 7"/>
          <p:cNvSpPr/>
          <p:nvPr/>
        </p:nvSpPr>
        <p:spPr>
          <a:xfrm>
            <a:off x="611560" y="1491630"/>
            <a:ext cx="8136904" cy="284693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r>
              <a:rPr lang="pt-PT" sz="2700" b="1" dirty="0"/>
              <a:t>Provas a favor do </a:t>
            </a:r>
            <a:r>
              <a:rPr lang="pt-PT" sz="2700" b="1" dirty="0" err="1"/>
              <a:t>Big</a:t>
            </a:r>
            <a:r>
              <a:rPr lang="pt-PT" sz="2700" b="1" dirty="0"/>
              <a:t> </a:t>
            </a:r>
            <a:r>
              <a:rPr lang="pt-PT" sz="2700" b="1" dirty="0" err="1"/>
              <a:t>Bang</a:t>
            </a:r>
            <a:r>
              <a:rPr lang="pt-PT" sz="2700" b="1" dirty="0"/>
              <a:t>:</a:t>
            </a:r>
          </a:p>
          <a:p>
            <a:r>
              <a:rPr lang="pt-PT" sz="2700" dirty="0" smtClean="0"/>
              <a:t>&gt; A </a:t>
            </a:r>
            <a:r>
              <a:rPr lang="pt-PT" sz="2700" dirty="0"/>
              <a:t>expansão do Universo;</a:t>
            </a:r>
          </a:p>
          <a:p>
            <a:r>
              <a:rPr lang="pt-PT" sz="2700" dirty="0" smtClean="0"/>
              <a:t>&gt; A </a:t>
            </a:r>
            <a:r>
              <a:rPr lang="pt-PT" sz="2700" dirty="0"/>
              <a:t>radiação cósmica de microondas;</a:t>
            </a:r>
          </a:p>
          <a:p>
            <a:r>
              <a:rPr lang="pt-PT" sz="2700" dirty="0" smtClean="0"/>
              <a:t>&gt; A </a:t>
            </a:r>
            <a:r>
              <a:rPr lang="pt-PT" sz="2700" dirty="0"/>
              <a:t>abundância dos elementos químicos leves no </a:t>
            </a:r>
            <a:r>
              <a:rPr lang="pt-PT" sz="2700" dirty="0" smtClean="0"/>
              <a:t>    </a:t>
            </a:r>
            <a:br>
              <a:rPr lang="pt-PT" sz="2700" dirty="0" smtClean="0"/>
            </a:br>
            <a:r>
              <a:rPr lang="pt-PT" sz="2700" dirty="0" smtClean="0"/>
              <a:t>   Universo.</a:t>
            </a:r>
            <a:endParaRPr lang="pt-PT" sz="2700" dirty="0"/>
          </a:p>
          <a:p>
            <a:endParaRPr lang="pt-PT" sz="2700" dirty="0" smtClean="0"/>
          </a:p>
        </p:txBody>
      </p:sp>
    </p:spTree>
    <p:extLst>
      <p:ext uri="{BB962C8B-B14F-4D97-AF65-F5344CB8AC3E}">
        <p14:creationId xmlns:p14="http://schemas.microsoft.com/office/powerpoint/2010/main" val="106676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Origem do Universo: o </a:t>
            </a:r>
            <a:r>
              <a:rPr lang="pt-PT" dirty="0" err="1"/>
              <a:t>Big</a:t>
            </a:r>
            <a:r>
              <a:rPr lang="pt-PT" dirty="0"/>
              <a:t> </a:t>
            </a:r>
            <a:r>
              <a:rPr lang="pt-PT" dirty="0" err="1"/>
              <a:t>Bang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426896" cy="3268624"/>
          </a:xfrm>
        </p:spPr>
        <p:txBody>
          <a:bodyPr>
            <a:normAutofit fontScale="92500" lnSpcReduction="10000"/>
          </a:bodyPr>
          <a:lstStyle/>
          <a:p>
            <a:r>
              <a:rPr lang="pt-PT" sz="3200" b="1" dirty="0" smtClean="0"/>
              <a:t>Radiação </a:t>
            </a:r>
            <a:r>
              <a:rPr lang="pt-PT" sz="3200" b="1" dirty="0"/>
              <a:t>cósmica de microondas </a:t>
            </a:r>
            <a:r>
              <a:rPr lang="pt-PT" sz="3200" dirty="0" smtClean="0"/>
              <a:t>- </a:t>
            </a:r>
            <a:r>
              <a:rPr lang="pt-PT" dirty="0" smtClean="0"/>
              <a:t>Radiação de intensidade </a:t>
            </a:r>
            <a:r>
              <a:rPr lang="pt-PT" b="1" dirty="0"/>
              <a:t>muito </a:t>
            </a:r>
            <a:r>
              <a:rPr lang="pt-PT" b="1" dirty="0" smtClean="0"/>
              <a:t>fraca</a:t>
            </a:r>
            <a:r>
              <a:rPr lang="pt-PT" dirty="0" smtClean="0"/>
              <a:t>, que se encontra em qualquer direcção </a:t>
            </a:r>
            <a:r>
              <a:rPr lang="pt-PT" dirty="0"/>
              <a:t>do </a:t>
            </a:r>
            <a:r>
              <a:rPr lang="pt-PT" dirty="0" smtClean="0"/>
              <a:t>céu e que foi </a:t>
            </a:r>
            <a:r>
              <a:rPr lang="pt-PT" b="1" dirty="0" smtClean="0"/>
              <a:t>libertada com elevada energia </a:t>
            </a:r>
            <a:r>
              <a:rPr lang="pt-PT" dirty="0" smtClean="0"/>
              <a:t>durante o </a:t>
            </a:r>
            <a:r>
              <a:rPr lang="pt-PT" dirty="0" err="1" smtClean="0"/>
              <a:t>Big</a:t>
            </a:r>
            <a:r>
              <a:rPr lang="pt-PT" dirty="0" smtClean="0"/>
              <a:t> </a:t>
            </a:r>
            <a:r>
              <a:rPr lang="pt-PT" dirty="0" err="1" smtClean="0"/>
              <a:t>Bang</a:t>
            </a:r>
            <a:r>
              <a:rPr lang="pt-PT" dirty="0" smtClean="0"/>
              <a:t>. À </a:t>
            </a:r>
            <a:r>
              <a:rPr lang="pt-PT" dirty="0"/>
              <a:t>medida que o </a:t>
            </a:r>
            <a:r>
              <a:rPr lang="pt-PT" dirty="0" smtClean="0"/>
              <a:t>Universo</a:t>
            </a:r>
            <a:br>
              <a:rPr lang="pt-PT" dirty="0" smtClean="0"/>
            </a:br>
            <a:r>
              <a:rPr lang="pt-PT" dirty="0" smtClean="0"/>
              <a:t>se </a:t>
            </a:r>
            <a:r>
              <a:rPr lang="pt-PT" b="1" dirty="0"/>
              <a:t>expandiu</a:t>
            </a:r>
            <a:r>
              <a:rPr lang="pt-PT" dirty="0"/>
              <a:t>, </a:t>
            </a:r>
            <a:r>
              <a:rPr lang="pt-PT" dirty="0" smtClean="0"/>
              <a:t>a </a:t>
            </a:r>
            <a:r>
              <a:rPr lang="pt-PT" dirty="0"/>
              <a:t>radiação </a:t>
            </a:r>
            <a:r>
              <a:rPr lang="pt-PT" dirty="0" smtClean="0"/>
              <a:t>foi </a:t>
            </a:r>
            <a:r>
              <a:rPr lang="pt-PT" b="1" dirty="0" smtClean="0"/>
              <a:t>perdendo energia</a:t>
            </a:r>
            <a:r>
              <a:rPr lang="pt-PT" dirty="0" smtClean="0"/>
              <a:t>.</a:t>
            </a:r>
          </a:p>
          <a:p>
            <a:r>
              <a:rPr lang="pt-PT" dirty="0" smtClean="0"/>
              <a:t>Esta </a:t>
            </a:r>
            <a:r>
              <a:rPr lang="pt-PT" dirty="0"/>
              <a:t>radiação foi </a:t>
            </a:r>
            <a:r>
              <a:rPr lang="pt-PT" b="1" dirty="0"/>
              <a:t>detectada</a:t>
            </a:r>
            <a:r>
              <a:rPr lang="pt-PT" dirty="0"/>
              <a:t> em </a:t>
            </a:r>
            <a:r>
              <a:rPr lang="pt-PT" dirty="0" smtClean="0"/>
              <a:t>1964, pelos radioastrónomos Arno </a:t>
            </a:r>
            <a:r>
              <a:rPr lang="pt-PT" dirty="0" err="1" smtClean="0"/>
              <a:t>Penzias</a:t>
            </a:r>
            <a:r>
              <a:rPr lang="pt-PT" dirty="0" smtClean="0"/>
              <a:t> </a:t>
            </a:r>
            <a:r>
              <a:rPr lang="pt-PT" dirty="0"/>
              <a:t>e Robert </a:t>
            </a:r>
            <a:r>
              <a:rPr lang="pt-PT" dirty="0" smtClean="0"/>
              <a:t>Wilson</a:t>
            </a:r>
            <a:br>
              <a:rPr lang="pt-PT" dirty="0" smtClean="0"/>
            </a:br>
            <a:r>
              <a:rPr lang="pt-PT" dirty="0" smtClean="0"/>
              <a:t>(prémio Nobel em 1978).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2174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pt-PT" dirty="0"/>
              <a:t>Origem do Universo: o </a:t>
            </a:r>
            <a:r>
              <a:rPr lang="pt-PT" dirty="0" err="1"/>
              <a:t>Big</a:t>
            </a:r>
            <a:r>
              <a:rPr lang="pt-PT" dirty="0"/>
              <a:t> </a:t>
            </a:r>
            <a:r>
              <a:rPr lang="pt-PT" dirty="0" err="1"/>
              <a:t>Bang</a:t>
            </a:r>
            <a:endParaRPr lang="pt-PT" dirty="0"/>
          </a:p>
        </p:txBody>
      </p:sp>
      <p:sp>
        <p:nvSpPr>
          <p:cNvPr id="9" name="Rectangle 7"/>
          <p:cNvSpPr/>
          <p:nvPr/>
        </p:nvSpPr>
        <p:spPr>
          <a:xfrm>
            <a:off x="611560" y="1475965"/>
            <a:ext cx="8136904" cy="27853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r>
              <a:rPr lang="pt-PT" sz="2700" b="1" dirty="0"/>
              <a:t>Limitações da teoria do </a:t>
            </a:r>
            <a:r>
              <a:rPr lang="pt-PT" sz="2700" b="1" dirty="0" err="1"/>
              <a:t>Big</a:t>
            </a:r>
            <a:r>
              <a:rPr lang="pt-PT" sz="2700" b="1" dirty="0"/>
              <a:t> </a:t>
            </a:r>
            <a:r>
              <a:rPr lang="pt-PT" sz="2700" b="1" dirty="0" err="1" smtClean="0"/>
              <a:t>Bang</a:t>
            </a:r>
            <a:r>
              <a:rPr lang="pt-PT" sz="2700" b="1" dirty="0" smtClean="0"/>
              <a:t> </a:t>
            </a:r>
            <a:r>
              <a:rPr lang="pt-PT" sz="2000" b="1" dirty="0" smtClean="0"/>
              <a:t>(questões sem resposta)</a:t>
            </a:r>
            <a:r>
              <a:rPr lang="pt-PT" sz="2800" b="1" dirty="0" smtClean="0"/>
              <a:t>:</a:t>
            </a:r>
            <a:endParaRPr lang="pt-PT" sz="2800" b="1" dirty="0"/>
          </a:p>
          <a:p>
            <a:r>
              <a:rPr lang="pt-PT" sz="2700" dirty="0" smtClean="0"/>
              <a:t>&gt; Por </a:t>
            </a:r>
            <a:r>
              <a:rPr lang="pt-PT" sz="2700" dirty="0"/>
              <a:t>que ocorreu o </a:t>
            </a:r>
            <a:r>
              <a:rPr lang="pt-PT" sz="2700" dirty="0" err="1"/>
              <a:t>Big</a:t>
            </a:r>
            <a:r>
              <a:rPr lang="pt-PT" sz="2700" dirty="0"/>
              <a:t> </a:t>
            </a:r>
            <a:r>
              <a:rPr lang="pt-PT" sz="2700" dirty="0" err="1"/>
              <a:t>Bang</a:t>
            </a:r>
            <a:r>
              <a:rPr lang="pt-PT" sz="2700" dirty="0"/>
              <a:t>?</a:t>
            </a:r>
          </a:p>
          <a:p>
            <a:r>
              <a:rPr lang="pt-PT" sz="2700" dirty="0" smtClean="0"/>
              <a:t>&gt; Como </a:t>
            </a:r>
            <a:r>
              <a:rPr lang="pt-PT" sz="2700" dirty="0"/>
              <a:t>ocorreu?</a:t>
            </a:r>
          </a:p>
          <a:p>
            <a:r>
              <a:rPr lang="pt-PT" sz="2700" dirty="0" smtClean="0"/>
              <a:t>&gt; Havia </a:t>
            </a:r>
            <a:r>
              <a:rPr lang="pt-PT" sz="2700" dirty="0"/>
              <a:t>algo antes do </a:t>
            </a:r>
            <a:r>
              <a:rPr lang="pt-PT" sz="2700" dirty="0" err="1"/>
              <a:t>Big</a:t>
            </a:r>
            <a:r>
              <a:rPr lang="pt-PT" sz="2700" dirty="0"/>
              <a:t> </a:t>
            </a:r>
            <a:r>
              <a:rPr lang="pt-PT" sz="2700" dirty="0" err="1"/>
              <a:t>Bang</a:t>
            </a:r>
            <a:r>
              <a:rPr lang="pt-PT" sz="2700" dirty="0"/>
              <a:t>?</a:t>
            </a:r>
          </a:p>
          <a:p>
            <a:r>
              <a:rPr lang="pt-PT" sz="2700" dirty="0" smtClean="0"/>
              <a:t>&gt; Qual </a:t>
            </a:r>
            <a:r>
              <a:rPr lang="pt-PT" sz="2700" dirty="0"/>
              <a:t>o destino do Universo?</a:t>
            </a:r>
          </a:p>
          <a:p>
            <a:endParaRPr lang="pt-PT" sz="2700" dirty="0" smtClean="0"/>
          </a:p>
        </p:txBody>
      </p:sp>
    </p:spTree>
    <p:extLst>
      <p:ext uri="{BB962C8B-B14F-4D97-AF65-F5344CB8AC3E}">
        <p14:creationId xmlns:p14="http://schemas.microsoft.com/office/powerpoint/2010/main" val="27985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pt-PT" dirty="0" smtClean="0"/>
              <a:t>2. ESPECTROS, RADIAÇÕES E ENERGIA</a:t>
            </a:r>
            <a:endParaRPr lang="pt-PT" dirty="0"/>
          </a:p>
        </p:txBody>
      </p:sp>
      <p:sp>
        <p:nvSpPr>
          <p:cNvPr id="9" name="Rectangle 7"/>
          <p:cNvSpPr/>
          <p:nvPr/>
        </p:nvSpPr>
        <p:spPr>
          <a:xfrm>
            <a:off x="611560" y="1419622"/>
            <a:ext cx="7848872" cy="34163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r>
              <a:rPr lang="pt-PT" sz="2700" dirty="0" smtClean="0"/>
              <a:t>2.1 </a:t>
            </a:r>
            <a:r>
              <a:rPr lang="pt-PT" sz="2700" dirty="0"/>
              <a:t>RADIAÇÕES </a:t>
            </a:r>
            <a:r>
              <a:rPr lang="pt-PT" sz="2700" dirty="0" smtClean="0"/>
              <a:t>ELECTROMAGNÉTICAS E ESPECTROS</a:t>
            </a:r>
            <a:endParaRPr lang="pt-PT" sz="2700" dirty="0"/>
          </a:p>
          <a:p>
            <a:pPr marL="268288"/>
            <a:r>
              <a:rPr lang="pt-PT" sz="2700" dirty="0" smtClean="0"/>
              <a:t>   · </a:t>
            </a:r>
            <a:r>
              <a:rPr lang="pt-PT" sz="2700" dirty="0"/>
              <a:t>Espectro </a:t>
            </a:r>
            <a:r>
              <a:rPr lang="pt-PT" sz="2700" dirty="0" smtClean="0"/>
              <a:t>Visível </a:t>
            </a:r>
            <a:r>
              <a:rPr lang="pt-PT" sz="2700" dirty="0"/>
              <a:t>da </a:t>
            </a:r>
            <a:r>
              <a:rPr lang="pt-PT" sz="2700" dirty="0" smtClean="0"/>
              <a:t>Luz </a:t>
            </a:r>
            <a:r>
              <a:rPr lang="pt-PT" sz="2700" dirty="0"/>
              <a:t>S</a:t>
            </a:r>
            <a:r>
              <a:rPr lang="pt-PT" sz="2700" dirty="0" smtClean="0"/>
              <a:t>olar</a:t>
            </a:r>
          </a:p>
          <a:p>
            <a:pPr marL="268288"/>
            <a:r>
              <a:rPr lang="pt-PT" sz="2700" dirty="0" smtClean="0"/>
              <a:t>   · Radiações Electromagnéticas</a:t>
            </a:r>
            <a:endParaRPr lang="pt-PT" sz="2700" dirty="0"/>
          </a:p>
          <a:p>
            <a:pPr marL="268288"/>
            <a:r>
              <a:rPr lang="pt-PT" sz="2700" dirty="0" smtClean="0"/>
              <a:t>   </a:t>
            </a:r>
            <a:r>
              <a:rPr lang="pt-PT" sz="2700" dirty="0"/>
              <a:t>· Espectros de </a:t>
            </a:r>
            <a:r>
              <a:rPr lang="pt-PT" sz="2700" dirty="0" smtClean="0"/>
              <a:t>Emissão Contínuos </a:t>
            </a:r>
            <a:endParaRPr lang="pt-PT" sz="2700" dirty="0"/>
          </a:p>
          <a:p>
            <a:pPr marL="268288"/>
            <a:r>
              <a:rPr lang="pt-PT" sz="2700" dirty="0" smtClean="0"/>
              <a:t>   </a:t>
            </a:r>
            <a:r>
              <a:rPr lang="pt-PT" sz="2700" dirty="0"/>
              <a:t>· Espectros T</a:t>
            </a:r>
            <a:r>
              <a:rPr lang="pt-PT" sz="2700" dirty="0" smtClean="0"/>
              <a:t>érmicos das Estrelas</a:t>
            </a:r>
            <a:endParaRPr lang="pt-PT" sz="2700" dirty="0"/>
          </a:p>
          <a:p>
            <a:pPr marL="268288"/>
            <a:r>
              <a:rPr lang="pt-PT" sz="2700" dirty="0" smtClean="0"/>
              <a:t>   </a:t>
            </a:r>
            <a:r>
              <a:rPr lang="pt-PT" sz="2700" dirty="0"/>
              <a:t>· Espectros de </a:t>
            </a:r>
            <a:r>
              <a:rPr lang="pt-PT" sz="2700" dirty="0" smtClean="0"/>
              <a:t>Emissão </a:t>
            </a:r>
            <a:r>
              <a:rPr lang="pt-PT" sz="2700" dirty="0"/>
              <a:t>de </a:t>
            </a:r>
            <a:r>
              <a:rPr lang="pt-PT" sz="2700" dirty="0" smtClean="0"/>
              <a:t>Riscas</a:t>
            </a:r>
            <a:endParaRPr lang="pt-PT" sz="2700" dirty="0"/>
          </a:p>
          <a:p>
            <a:pPr marL="268288"/>
            <a:r>
              <a:rPr lang="pt-PT" sz="2700" dirty="0" smtClean="0"/>
              <a:t>   </a:t>
            </a:r>
            <a:r>
              <a:rPr lang="pt-PT" sz="2700" dirty="0"/>
              <a:t>· Espectros de </a:t>
            </a:r>
            <a:r>
              <a:rPr lang="pt-PT" sz="2700" dirty="0" smtClean="0"/>
              <a:t>Absorção </a:t>
            </a:r>
            <a:r>
              <a:rPr lang="pt-PT" sz="2700" dirty="0"/>
              <a:t>de </a:t>
            </a:r>
            <a:r>
              <a:rPr lang="pt-PT" sz="2700" dirty="0" smtClean="0"/>
              <a:t>Riscas</a:t>
            </a:r>
          </a:p>
          <a:p>
            <a:pPr marL="268288"/>
            <a:endParaRPr lang="pt-PT" sz="1500" dirty="0" smtClean="0"/>
          </a:p>
        </p:txBody>
      </p:sp>
    </p:spTree>
    <p:extLst>
      <p:ext uri="{BB962C8B-B14F-4D97-AF65-F5344CB8AC3E}">
        <p14:creationId xmlns:p14="http://schemas.microsoft.com/office/powerpoint/2010/main" val="7111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Espectro Visível da Luz Solar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354888" cy="3268624"/>
          </a:xfrm>
        </p:spPr>
        <p:txBody>
          <a:bodyPr>
            <a:normAutofit/>
          </a:bodyPr>
          <a:lstStyle/>
          <a:p>
            <a:r>
              <a:rPr lang="pt-PT" sz="2700" b="1" dirty="0"/>
              <a:t>A</a:t>
            </a:r>
            <a:r>
              <a:rPr lang="pt-PT" sz="2700" b="1" dirty="0" smtClean="0"/>
              <a:t>rco-íris</a:t>
            </a:r>
            <a:r>
              <a:rPr lang="pt-PT" sz="2700" dirty="0" smtClean="0"/>
              <a:t> – Forma-se quando a </a:t>
            </a:r>
            <a:r>
              <a:rPr lang="pt-PT" sz="2700" b="1" dirty="0" smtClean="0"/>
              <a:t>luz </a:t>
            </a:r>
            <a:r>
              <a:rPr lang="pt-PT" sz="2700" b="1" dirty="0"/>
              <a:t>do </a:t>
            </a:r>
            <a:r>
              <a:rPr lang="pt-PT" sz="2700" b="1" dirty="0" smtClean="0"/>
              <a:t>Sol </a:t>
            </a:r>
            <a:r>
              <a:rPr lang="pt-PT" sz="2700" dirty="0" smtClean="0"/>
              <a:t>atravessa as</a:t>
            </a:r>
            <a:br>
              <a:rPr lang="pt-PT" sz="2700" dirty="0" smtClean="0"/>
            </a:br>
            <a:r>
              <a:rPr lang="pt-PT" sz="2700" b="1" dirty="0" smtClean="0"/>
              <a:t>gotas </a:t>
            </a:r>
            <a:r>
              <a:rPr lang="pt-PT" sz="2700" b="1" dirty="0"/>
              <a:t>de água </a:t>
            </a:r>
            <a:r>
              <a:rPr lang="pt-PT" sz="2700" dirty="0" smtClean="0"/>
              <a:t>nas </a:t>
            </a:r>
            <a:r>
              <a:rPr lang="pt-PT" sz="2700" dirty="0"/>
              <a:t>nuvens</a:t>
            </a:r>
            <a:r>
              <a:rPr lang="pt-PT" sz="2700" dirty="0" smtClean="0"/>
              <a:t>, </a:t>
            </a:r>
            <a:r>
              <a:rPr lang="pt-PT" sz="2700" b="1" dirty="0" smtClean="0"/>
              <a:t>separando-se</a:t>
            </a:r>
            <a:r>
              <a:rPr lang="pt-PT" sz="2700" dirty="0" smtClean="0"/>
              <a:t> </a:t>
            </a:r>
            <a:r>
              <a:rPr lang="pt-PT" sz="2700" dirty="0"/>
              <a:t>num conjunto de luzes </a:t>
            </a:r>
            <a:r>
              <a:rPr lang="pt-PT" sz="2700" dirty="0" smtClean="0"/>
              <a:t>coloridas ou </a:t>
            </a:r>
            <a:r>
              <a:rPr lang="pt-PT" sz="2700" b="1" dirty="0" smtClean="0"/>
              <a:t>radiações electromagnéticas</a:t>
            </a:r>
            <a:br>
              <a:rPr lang="pt-PT" sz="2700" b="1" dirty="0" smtClean="0"/>
            </a:br>
            <a:r>
              <a:rPr lang="pt-PT" sz="2700" dirty="0" smtClean="0"/>
              <a:t>(têm propriedades eléctricas e magnéticas).</a:t>
            </a:r>
          </a:p>
          <a:p>
            <a:pPr marL="0" indent="0">
              <a:buNone/>
            </a:pPr>
            <a:endParaRPr lang="pt-PT" sz="2700" dirty="0" smtClean="0"/>
          </a:p>
          <a:p>
            <a:r>
              <a:rPr lang="pt-PT" sz="2700" dirty="0" smtClean="0"/>
              <a:t>O </a:t>
            </a:r>
            <a:r>
              <a:rPr lang="pt-PT" sz="2700" dirty="0"/>
              <a:t>físico inglês </a:t>
            </a:r>
            <a:r>
              <a:rPr lang="pt-PT" sz="2700" b="1" dirty="0"/>
              <a:t>Isaac Newton </a:t>
            </a:r>
            <a:r>
              <a:rPr lang="pt-PT" sz="2700" dirty="0"/>
              <a:t>(1642-1727) conseguiu o mesmo </a:t>
            </a:r>
            <a:r>
              <a:rPr lang="pt-PT" sz="2700" dirty="0" smtClean="0"/>
              <a:t>efeito com um </a:t>
            </a:r>
            <a:r>
              <a:rPr lang="pt-PT" sz="2700" b="1" dirty="0" smtClean="0"/>
              <a:t>prisma </a:t>
            </a:r>
            <a:r>
              <a:rPr lang="pt-PT" sz="2700" b="1" dirty="0"/>
              <a:t>de </a:t>
            </a:r>
            <a:r>
              <a:rPr lang="pt-PT" sz="2700" b="1" dirty="0" smtClean="0"/>
              <a:t>vidro</a:t>
            </a:r>
            <a:r>
              <a:rPr lang="pt-PT" sz="2700" dirty="0" smtClean="0"/>
              <a:t>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10068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Espectro Visível da Luz Solar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09464"/>
            <a:ext cx="8208912" cy="2809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98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Espectro Visível da Luz Solar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/>
          <a:lstStyle/>
          <a:p>
            <a:r>
              <a:rPr lang="pt-PT" sz="2700" b="1" dirty="0"/>
              <a:t>Espectro visível da luz solar</a:t>
            </a:r>
            <a:r>
              <a:rPr lang="pt-PT" sz="2700" dirty="0"/>
              <a:t> – Conjunto de </a:t>
            </a:r>
            <a:r>
              <a:rPr lang="pt-PT" sz="2700" b="1" dirty="0"/>
              <a:t>radiações</a:t>
            </a:r>
            <a:r>
              <a:rPr lang="pt-PT" sz="2700" dirty="0"/>
              <a:t> </a:t>
            </a:r>
            <a:r>
              <a:rPr lang="pt-PT" sz="2700" b="1" dirty="0"/>
              <a:t>visíveis</a:t>
            </a:r>
            <a:r>
              <a:rPr lang="pt-PT" sz="2700" dirty="0"/>
              <a:t> pelo Homem (luzes </a:t>
            </a:r>
            <a:r>
              <a:rPr lang="pt-PT" sz="2700" dirty="0" smtClean="0"/>
              <a:t>coloridas), </a:t>
            </a:r>
            <a:r>
              <a:rPr lang="pt-PT" sz="2700" dirty="0"/>
              <a:t>que </a:t>
            </a:r>
            <a:r>
              <a:rPr lang="pt-PT" sz="2700" dirty="0" smtClean="0"/>
              <a:t>formam a</a:t>
            </a:r>
            <a:br>
              <a:rPr lang="pt-PT" sz="2700" dirty="0" smtClean="0"/>
            </a:br>
            <a:r>
              <a:rPr lang="pt-PT" sz="2700" b="1" dirty="0" smtClean="0"/>
              <a:t>luz branca do Sol</a:t>
            </a:r>
            <a:r>
              <a:rPr lang="pt-PT" sz="2700" dirty="0" smtClean="0"/>
              <a:t>, e que podem formar </a:t>
            </a:r>
            <a:r>
              <a:rPr lang="pt-PT" sz="2700" dirty="0"/>
              <a:t>uma </a:t>
            </a:r>
            <a:r>
              <a:rPr lang="pt-PT" sz="2700" dirty="0" smtClean="0"/>
              <a:t>imagem (</a:t>
            </a:r>
            <a:r>
              <a:rPr lang="pt-PT" sz="2700" dirty="0" err="1" smtClean="0"/>
              <a:t>ex</a:t>
            </a:r>
            <a:r>
              <a:rPr lang="pt-PT" sz="2700" dirty="0" smtClean="0"/>
              <a:t>: arco-íris).</a:t>
            </a:r>
            <a:endParaRPr lang="pt-PT" sz="2700" dirty="0"/>
          </a:p>
          <a:p>
            <a:endParaRPr lang="pt-P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81"/>
          <a:stretch/>
        </p:blipFill>
        <p:spPr bwMode="auto">
          <a:xfrm>
            <a:off x="467544" y="3131767"/>
            <a:ext cx="8568952" cy="102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241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Espectro Visível da Luz Solar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/>
          <a:lstStyle/>
          <a:p>
            <a:r>
              <a:rPr lang="pt-PT" sz="2700" dirty="0"/>
              <a:t>O </a:t>
            </a:r>
            <a:r>
              <a:rPr lang="pt-PT" sz="2700" b="1" dirty="0"/>
              <a:t>espectroscópio</a:t>
            </a:r>
            <a:r>
              <a:rPr lang="pt-PT" sz="2700" dirty="0"/>
              <a:t> é um aparelho com um </a:t>
            </a:r>
            <a:r>
              <a:rPr lang="pt-PT" sz="2700" b="1" dirty="0" smtClean="0"/>
              <a:t>prisma de vidro</a:t>
            </a:r>
            <a:r>
              <a:rPr lang="pt-PT" sz="2700" dirty="0" smtClean="0"/>
              <a:t>, que </a:t>
            </a:r>
            <a:r>
              <a:rPr lang="pt-PT" sz="2700" dirty="0"/>
              <a:t>permite estudar a </a:t>
            </a:r>
            <a:r>
              <a:rPr lang="pt-PT" sz="2700" dirty="0" smtClean="0"/>
              <a:t>luz visível emitida por</a:t>
            </a:r>
            <a:br>
              <a:rPr lang="pt-PT" sz="2700" dirty="0" smtClean="0"/>
            </a:br>
            <a:r>
              <a:rPr lang="pt-PT" sz="2700" dirty="0" smtClean="0"/>
              <a:t>um corpo.</a:t>
            </a:r>
            <a:endParaRPr lang="pt-PT" sz="2700" dirty="0"/>
          </a:p>
          <a:p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55726"/>
            <a:ext cx="3864042" cy="271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24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Espectro Visível da Luz Solar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467544" y="1352551"/>
            <a:ext cx="8676456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 </a:t>
            </a:r>
            <a:r>
              <a:rPr lang="pt-PT" sz="2700" b="1" dirty="0"/>
              <a:t>luz </a:t>
            </a:r>
            <a:r>
              <a:rPr lang="pt-PT" sz="2700" b="1" dirty="0" smtClean="0"/>
              <a:t>do Sol </a:t>
            </a:r>
            <a:r>
              <a:rPr lang="pt-PT" sz="2700" dirty="0" smtClean="0"/>
              <a:t>é uma </a:t>
            </a:r>
            <a:r>
              <a:rPr lang="pt-PT" sz="2700" b="1" dirty="0" smtClean="0"/>
              <a:t>luz</a:t>
            </a:r>
            <a:r>
              <a:rPr lang="pt-PT" sz="2700" dirty="0" smtClean="0"/>
              <a:t> </a:t>
            </a:r>
            <a:r>
              <a:rPr lang="pt-PT" sz="2700" b="1" dirty="0"/>
              <a:t>branca</a:t>
            </a:r>
            <a:r>
              <a:rPr lang="pt-PT" sz="2700" dirty="0" smtClean="0"/>
              <a:t> </a:t>
            </a:r>
            <a:r>
              <a:rPr lang="pt-PT" sz="2700" b="1" dirty="0" smtClean="0"/>
              <a:t>policromática, </a:t>
            </a:r>
            <a:r>
              <a:rPr lang="pt-PT" sz="2700" dirty="0" smtClean="0"/>
              <a:t>porque é uma</a:t>
            </a:r>
            <a:r>
              <a:rPr lang="pt-PT" sz="2700" b="1" dirty="0" smtClean="0"/>
              <a:t> </a:t>
            </a:r>
            <a:r>
              <a:rPr lang="pt-PT" sz="2700" dirty="0" smtClean="0"/>
              <a:t>mistura de 7 </a:t>
            </a:r>
            <a:r>
              <a:rPr lang="pt-PT" sz="2700" b="1" dirty="0" smtClean="0"/>
              <a:t>radiações monocromáticas</a:t>
            </a:r>
            <a:r>
              <a:rPr lang="pt-PT" sz="2700" dirty="0" smtClean="0"/>
              <a:t>:</a:t>
            </a:r>
            <a:br>
              <a:rPr lang="pt-PT" sz="2700" dirty="0" smtClean="0"/>
            </a:br>
            <a:r>
              <a:rPr lang="pt-PT" sz="2700" dirty="0" smtClean="0"/>
              <a:t>vermelho, laranja, amarelo, verde, azul, anil e violeta.</a:t>
            </a:r>
          </a:p>
          <a:p>
            <a:endParaRPr lang="pt-PT" sz="2700" dirty="0"/>
          </a:p>
          <a:p>
            <a:r>
              <a:rPr lang="pt-PT" sz="2700" dirty="0" smtClean="0"/>
              <a:t>No </a:t>
            </a:r>
            <a:r>
              <a:rPr lang="pt-PT" sz="2700" b="1" dirty="0"/>
              <a:t>ar</a:t>
            </a:r>
            <a:r>
              <a:rPr lang="pt-PT" sz="2700" dirty="0"/>
              <a:t> ou no </a:t>
            </a:r>
            <a:r>
              <a:rPr lang="pt-PT" sz="2700" b="1" dirty="0" smtClean="0"/>
              <a:t>vazio</a:t>
            </a:r>
            <a:r>
              <a:rPr lang="pt-PT" sz="2700" dirty="0" smtClean="0"/>
              <a:t>, estas </a:t>
            </a:r>
            <a:r>
              <a:rPr lang="pt-PT" sz="2700" dirty="0"/>
              <a:t>radiações </a:t>
            </a:r>
            <a:r>
              <a:rPr lang="pt-PT" sz="2700" dirty="0" smtClean="0"/>
              <a:t>espalham-se</a:t>
            </a:r>
            <a:br>
              <a:rPr lang="pt-PT" sz="2700" dirty="0" smtClean="0"/>
            </a:br>
            <a:r>
              <a:rPr lang="pt-PT" sz="2700" dirty="0" smtClean="0"/>
              <a:t>misturadas à </a:t>
            </a:r>
            <a:r>
              <a:rPr lang="pt-PT" sz="2700" dirty="0"/>
              <a:t>mesma </a:t>
            </a:r>
            <a:r>
              <a:rPr lang="pt-PT" sz="2700" b="1" dirty="0"/>
              <a:t>velocidade</a:t>
            </a:r>
            <a:r>
              <a:rPr lang="pt-PT" sz="2700" dirty="0"/>
              <a:t> </a:t>
            </a:r>
            <a:r>
              <a:rPr lang="pt-PT" sz="2700" dirty="0" smtClean="0"/>
              <a:t>(300000 </a:t>
            </a:r>
            <a:r>
              <a:rPr lang="pt-PT" sz="2700" dirty="0"/>
              <a:t>km/s</a:t>
            </a:r>
            <a:r>
              <a:rPr lang="pt-PT" sz="2700" dirty="0" smtClean="0"/>
              <a:t>),</a:t>
            </a:r>
            <a:br>
              <a:rPr lang="pt-PT" sz="2700" dirty="0" smtClean="0"/>
            </a:br>
            <a:r>
              <a:rPr lang="pt-PT" sz="2700" dirty="0" smtClean="0"/>
              <a:t>formando a </a:t>
            </a:r>
            <a:r>
              <a:rPr lang="pt-PT" sz="2700" b="1" dirty="0"/>
              <a:t>luz branca</a:t>
            </a:r>
            <a:r>
              <a:rPr lang="pt-PT" sz="2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28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Espectro Visível da Luz Solar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Nas </a:t>
            </a:r>
            <a:r>
              <a:rPr lang="pt-PT" sz="2700" b="1" dirty="0" smtClean="0"/>
              <a:t>gotas de água </a:t>
            </a:r>
            <a:r>
              <a:rPr lang="pt-PT" sz="2700" dirty="0" smtClean="0"/>
              <a:t>e no </a:t>
            </a:r>
            <a:r>
              <a:rPr lang="pt-PT" sz="2700" b="1" dirty="0" smtClean="0"/>
              <a:t>prisma de vidro</a:t>
            </a:r>
            <a:r>
              <a:rPr lang="pt-PT" sz="2700" dirty="0" smtClean="0"/>
              <a:t>, </a:t>
            </a:r>
            <a:r>
              <a:rPr lang="pt-PT" sz="2700" dirty="0"/>
              <a:t>as </a:t>
            </a:r>
            <a:r>
              <a:rPr lang="pt-PT" sz="2700" dirty="0" smtClean="0"/>
              <a:t>radiações espalham-se com </a:t>
            </a:r>
            <a:r>
              <a:rPr lang="pt-PT" sz="2700" b="1" dirty="0" smtClean="0"/>
              <a:t>velocidade diferente </a:t>
            </a:r>
            <a:r>
              <a:rPr lang="pt-PT" sz="2700" dirty="0" smtClean="0"/>
              <a:t>e separam-se.</a:t>
            </a:r>
          </a:p>
          <a:p>
            <a:r>
              <a:rPr lang="pt-PT" sz="2700" dirty="0" smtClean="0"/>
              <a:t>A </a:t>
            </a:r>
            <a:r>
              <a:rPr lang="pt-PT" sz="2700" dirty="0"/>
              <a:t>radiação que sofre </a:t>
            </a:r>
            <a:r>
              <a:rPr lang="pt-PT" sz="2700" b="1" dirty="0"/>
              <a:t>maior desvio </a:t>
            </a:r>
            <a:r>
              <a:rPr lang="pt-PT" sz="2700" dirty="0"/>
              <a:t>é a </a:t>
            </a:r>
            <a:r>
              <a:rPr lang="pt-PT" sz="2700" b="1" dirty="0"/>
              <a:t>violeta</a:t>
            </a:r>
            <a:r>
              <a:rPr lang="pt-PT" sz="2700" dirty="0"/>
              <a:t> e </a:t>
            </a:r>
            <a:r>
              <a:rPr lang="pt-PT" sz="2700" dirty="0" smtClean="0"/>
              <a:t>a que </a:t>
            </a:r>
            <a:r>
              <a:rPr lang="pt-PT" sz="2700" dirty="0"/>
              <a:t>sofre </a:t>
            </a:r>
            <a:r>
              <a:rPr lang="pt-PT" sz="2700" b="1" dirty="0"/>
              <a:t>menor desvio </a:t>
            </a:r>
            <a:r>
              <a:rPr lang="pt-PT" sz="2700" dirty="0"/>
              <a:t>é a </a:t>
            </a:r>
            <a:r>
              <a:rPr lang="pt-PT" sz="2700" b="1" dirty="0"/>
              <a:t>vermelha</a:t>
            </a:r>
            <a:r>
              <a:rPr lang="pt-PT" sz="2700" dirty="0"/>
              <a:t>.</a:t>
            </a:r>
          </a:p>
          <a:p>
            <a:r>
              <a:rPr lang="pt-PT" sz="2700" dirty="0"/>
              <a:t>C</a:t>
            </a:r>
            <a:r>
              <a:rPr lang="pt-PT" sz="2700" dirty="0" smtClean="0"/>
              <a:t>ada </a:t>
            </a:r>
            <a:r>
              <a:rPr lang="pt-PT" sz="2700" dirty="0"/>
              <a:t>radiação </a:t>
            </a:r>
            <a:r>
              <a:rPr lang="pt-PT" sz="2700" dirty="0" smtClean="0"/>
              <a:t>visível possui </a:t>
            </a:r>
            <a:r>
              <a:rPr lang="pt-PT" sz="2700" b="1" dirty="0" smtClean="0"/>
              <a:t>um </a:t>
            </a:r>
            <a:r>
              <a:rPr lang="pt-PT" sz="2700" b="1" dirty="0"/>
              <a:t>valor de </a:t>
            </a:r>
            <a:r>
              <a:rPr lang="pt-PT" sz="2700" b="1" dirty="0" smtClean="0"/>
              <a:t>energia</a:t>
            </a:r>
            <a:r>
              <a:rPr lang="pt-PT" sz="2700" dirty="0" smtClean="0"/>
              <a:t>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14504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354888" cy="1005840"/>
          </a:xfrm>
        </p:spPr>
        <p:txBody>
          <a:bodyPr>
            <a:noAutofit/>
          </a:bodyPr>
          <a:lstStyle/>
          <a:p>
            <a:r>
              <a:rPr lang="pt-PT" sz="3200" dirty="0"/>
              <a:t>1.1 NASCIMENTO E </a:t>
            </a:r>
            <a:r>
              <a:rPr lang="pt-PT" sz="3200" dirty="0" smtClean="0"/>
              <a:t>ESTRUTURA DO UNIVERSO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PT" b="1" dirty="0"/>
              <a:t>O que existe no Universo e como está organizado?</a:t>
            </a:r>
          </a:p>
          <a:p>
            <a:r>
              <a:rPr lang="pt-PT" dirty="0" smtClean="0"/>
              <a:t>Estrutura do Universo</a:t>
            </a:r>
            <a:endParaRPr lang="pt-PT" dirty="0"/>
          </a:p>
          <a:p>
            <a:r>
              <a:rPr lang="pt-PT" dirty="0" smtClean="0"/>
              <a:t>Posição da Terra </a:t>
            </a:r>
            <a:r>
              <a:rPr lang="pt-PT" dirty="0"/>
              <a:t>no Universo</a:t>
            </a:r>
          </a:p>
          <a:p>
            <a:r>
              <a:rPr lang="pt-PT" dirty="0"/>
              <a:t>E</a:t>
            </a:r>
            <a:r>
              <a:rPr lang="pt-PT" dirty="0" smtClean="0"/>
              <a:t>xpansão </a:t>
            </a:r>
            <a:r>
              <a:rPr lang="pt-PT" dirty="0"/>
              <a:t>do Universo</a:t>
            </a:r>
          </a:p>
          <a:p>
            <a:r>
              <a:rPr lang="pt-PT" dirty="0"/>
              <a:t>O</a:t>
            </a:r>
            <a:r>
              <a:rPr lang="pt-PT" dirty="0" smtClean="0"/>
              <a:t>rigem do Universo: o </a:t>
            </a:r>
            <a:r>
              <a:rPr lang="pt-PT" dirty="0" err="1" smtClean="0"/>
              <a:t>Big</a:t>
            </a:r>
            <a:r>
              <a:rPr lang="pt-PT" dirty="0" smtClean="0"/>
              <a:t> </a:t>
            </a:r>
            <a:r>
              <a:rPr lang="pt-PT" dirty="0" err="1"/>
              <a:t>Bang</a:t>
            </a:r>
            <a:endParaRPr lang="pt-PT" dirty="0"/>
          </a:p>
          <a:p>
            <a:r>
              <a:rPr lang="pt-PT" dirty="0" smtClean="0"/>
              <a:t>Distâncias </a:t>
            </a:r>
            <a:r>
              <a:rPr lang="pt-PT" dirty="0"/>
              <a:t>astronómicas</a:t>
            </a:r>
          </a:p>
          <a:p>
            <a:r>
              <a:rPr lang="pt-PT" dirty="0" smtClean="0"/>
              <a:t>Unidades </a:t>
            </a:r>
            <a:r>
              <a:rPr lang="pt-PT" dirty="0"/>
              <a:t>de temperatura e de tempo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8303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Espectro Visível da Luz Solar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107504" y="1352551"/>
            <a:ext cx="9036496" cy="3268624"/>
          </a:xfrm>
        </p:spPr>
        <p:txBody>
          <a:bodyPr>
            <a:normAutofit/>
          </a:bodyPr>
          <a:lstStyle/>
          <a:p>
            <a:r>
              <a:rPr lang="pt-PT" sz="2700" dirty="0"/>
              <a:t>As radiações visíveis de </a:t>
            </a:r>
            <a:r>
              <a:rPr lang="pt-PT" sz="2700" b="1" dirty="0"/>
              <a:t>maior energia </a:t>
            </a:r>
            <a:r>
              <a:rPr lang="pt-PT" sz="2700" dirty="0"/>
              <a:t>são as de cor </a:t>
            </a:r>
            <a:r>
              <a:rPr lang="pt-PT" sz="2700" b="1" dirty="0" smtClean="0"/>
              <a:t>violeta</a:t>
            </a:r>
            <a:r>
              <a:rPr lang="pt-PT" sz="2700" dirty="0" smtClean="0"/>
              <a:t> (</a:t>
            </a:r>
            <a:r>
              <a:rPr lang="pt-PT" sz="2700" b="1" dirty="0" smtClean="0"/>
              <a:t>maior frequência </a:t>
            </a:r>
            <a:r>
              <a:rPr lang="pt-PT" sz="2700" dirty="0" smtClean="0"/>
              <a:t>e </a:t>
            </a:r>
            <a:r>
              <a:rPr lang="pt-PT" sz="2700" b="1" dirty="0" smtClean="0"/>
              <a:t>menor comprimento de onda</a:t>
            </a:r>
            <a:r>
              <a:rPr lang="pt-PT" sz="2700" dirty="0" smtClean="0"/>
              <a:t>).</a:t>
            </a:r>
            <a:endParaRPr lang="pt-PT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9743"/>
            <a:ext cx="8568952" cy="1697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155926"/>
            <a:ext cx="995507" cy="37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64" y="4227934"/>
            <a:ext cx="9906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36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Radiações Electromagnéticas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 fontScale="92500" lnSpcReduction="20000"/>
          </a:bodyPr>
          <a:lstStyle/>
          <a:p>
            <a:r>
              <a:rPr lang="pt-PT" dirty="0" smtClean="0"/>
              <a:t>Existem </a:t>
            </a:r>
            <a:r>
              <a:rPr lang="pt-PT" b="1" dirty="0" smtClean="0"/>
              <a:t>radiações invisíveis </a:t>
            </a:r>
            <a:r>
              <a:rPr lang="pt-PT" dirty="0" smtClean="0"/>
              <a:t>para o Homem:</a:t>
            </a:r>
          </a:p>
          <a:p>
            <a:pPr lvl="1"/>
            <a:r>
              <a:rPr lang="pt-PT" sz="2900" dirty="0" smtClean="0"/>
              <a:t>Ondas </a:t>
            </a:r>
            <a:r>
              <a:rPr lang="pt-PT" sz="2900" dirty="0"/>
              <a:t>de rádio </a:t>
            </a:r>
            <a:r>
              <a:rPr lang="pt-PT" sz="2900" dirty="0" smtClean="0"/>
              <a:t>(têm </a:t>
            </a:r>
            <a:r>
              <a:rPr lang="pt-PT" sz="2900" dirty="0"/>
              <a:t>menos </a:t>
            </a:r>
            <a:r>
              <a:rPr lang="pt-PT" sz="2900" dirty="0" smtClean="0"/>
              <a:t>energia);</a:t>
            </a:r>
          </a:p>
          <a:p>
            <a:pPr lvl="1"/>
            <a:r>
              <a:rPr lang="pt-PT" sz="2900" dirty="0" smtClean="0"/>
              <a:t>Microondas;</a:t>
            </a:r>
          </a:p>
          <a:p>
            <a:pPr lvl="1"/>
            <a:r>
              <a:rPr lang="pt-PT" sz="2900" dirty="0" smtClean="0"/>
              <a:t>Infravermelhos </a:t>
            </a:r>
            <a:r>
              <a:rPr lang="pt-PT" sz="2900" dirty="0"/>
              <a:t>(IV</a:t>
            </a:r>
            <a:r>
              <a:rPr lang="pt-PT" sz="2900" dirty="0" smtClean="0"/>
              <a:t>);</a:t>
            </a:r>
          </a:p>
          <a:p>
            <a:pPr lvl="1"/>
            <a:r>
              <a:rPr lang="pt-PT" sz="2900" dirty="0" smtClean="0"/>
              <a:t>Ultravioletas </a:t>
            </a:r>
            <a:r>
              <a:rPr lang="pt-PT" sz="2900" dirty="0"/>
              <a:t>(UV</a:t>
            </a:r>
            <a:r>
              <a:rPr lang="pt-PT" sz="2900" dirty="0" smtClean="0"/>
              <a:t>);</a:t>
            </a:r>
          </a:p>
          <a:p>
            <a:pPr lvl="1"/>
            <a:r>
              <a:rPr lang="pt-PT" sz="2900" dirty="0" smtClean="0"/>
              <a:t>Raios-X;</a:t>
            </a:r>
          </a:p>
          <a:p>
            <a:pPr lvl="1"/>
            <a:r>
              <a:rPr lang="pt-PT" sz="2900" dirty="0"/>
              <a:t>R</a:t>
            </a:r>
            <a:r>
              <a:rPr lang="pt-PT" sz="2900" dirty="0" smtClean="0"/>
              <a:t>adiações gama </a:t>
            </a:r>
            <a:r>
              <a:rPr lang="pt-PT" sz="2900" dirty="0"/>
              <a:t>(têm </a:t>
            </a:r>
            <a:r>
              <a:rPr lang="pt-PT" sz="2900" dirty="0" smtClean="0"/>
              <a:t>mais energia)­;</a:t>
            </a:r>
          </a:p>
          <a:p>
            <a:pPr lvl="1"/>
            <a:r>
              <a:rPr lang="pt-PT" sz="2900" dirty="0" smtClean="0"/>
              <a:t>Raios cósmicos.</a:t>
            </a:r>
            <a:endParaRPr lang="pt-PT" sz="2900" dirty="0"/>
          </a:p>
        </p:txBody>
      </p:sp>
    </p:spTree>
    <p:extLst>
      <p:ext uri="{BB962C8B-B14F-4D97-AF65-F5344CB8AC3E}">
        <p14:creationId xmlns:p14="http://schemas.microsoft.com/office/powerpoint/2010/main" val="35822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Radiações Electromagnéticas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/>
          </a:bodyPr>
          <a:lstStyle/>
          <a:p>
            <a:r>
              <a:rPr lang="pt-PT" sz="2700" b="1" dirty="0" smtClean="0"/>
              <a:t>Espectro electromagnético </a:t>
            </a:r>
            <a:r>
              <a:rPr lang="pt-PT" sz="2700" dirty="0" smtClean="0"/>
              <a:t>- Conjunto </a:t>
            </a:r>
            <a:r>
              <a:rPr lang="pt-PT" sz="2700" dirty="0"/>
              <a:t>de todas </a:t>
            </a:r>
            <a:r>
              <a:rPr lang="pt-PT" sz="2700" dirty="0" smtClean="0"/>
              <a:t>as radiações electromagnéticas.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3" y="2290936"/>
            <a:ext cx="7648575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445"/>
          <a:stretch/>
        </p:blipFill>
        <p:spPr bwMode="auto">
          <a:xfrm>
            <a:off x="2429966" y="3830660"/>
            <a:ext cx="5886450" cy="133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7934"/>
            <a:ext cx="1872208" cy="399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899592" y="4627251"/>
            <a:ext cx="123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Luz Visível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381495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Radiações Electromagnéticas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/>
          <a:lstStyle/>
          <a:p>
            <a:r>
              <a:rPr lang="pt-PT" sz="2700" b="1" dirty="0"/>
              <a:t>Efeito térmico das radiações </a:t>
            </a:r>
            <a:r>
              <a:rPr lang="pt-PT" sz="2700" dirty="0"/>
              <a:t>– Capacidade de uma radiação aumentar a temperatura de um </a:t>
            </a:r>
            <a:r>
              <a:rPr lang="pt-PT" sz="2700" dirty="0" smtClean="0"/>
              <a:t>material.</a:t>
            </a:r>
          </a:p>
          <a:p>
            <a:pPr marL="0" indent="0">
              <a:buNone/>
            </a:pPr>
            <a:endParaRPr lang="pt-PT" sz="2700" dirty="0" smtClean="0"/>
          </a:p>
          <a:p>
            <a:r>
              <a:rPr lang="pt-PT" sz="2700" dirty="0" smtClean="0"/>
              <a:t>As </a:t>
            </a:r>
            <a:r>
              <a:rPr lang="pt-PT" sz="2700" b="1" dirty="0"/>
              <a:t>radiações infravermelhas </a:t>
            </a:r>
            <a:r>
              <a:rPr lang="pt-PT" sz="2700" dirty="0"/>
              <a:t>são as de maior efeito térmico, sendo utilizadas para </a:t>
            </a:r>
            <a:r>
              <a:rPr lang="pt-PT" sz="2700" b="1" dirty="0"/>
              <a:t>aquecimento</a:t>
            </a:r>
            <a:r>
              <a:rPr lang="pt-PT" sz="2700" dirty="0" smtClean="0"/>
              <a:t>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755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Radiações Electromagnéticas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/>
          <a:lstStyle/>
          <a:p>
            <a:r>
              <a:rPr lang="pt-PT" sz="2700" dirty="0" smtClean="0"/>
              <a:t>Todos os </a:t>
            </a:r>
            <a:r>
              <a:rPr lang="pt-PT" sz="2700" b="1" dirty="0" smtClean="0"/>
              <a:t>corpos quentes</a:t>
            </a:r>
            <a:r>
              <a:rPr lang="pt-PT" sz="2700" dirty="0" smtClean="0"/>
              <a:t>, incluindo o corpo humano</a:t>
            </a:r>
            <a:r>
              <a:rPr lang="pt-PT" sz="2700" b="1" dirty="0" smtClean="0"/>
              <a:t>, </a:t>
            </a:r>
            <a:r>
              <a:rPr lang="pt-PT" sz="2700" dirty="0" smtClean="0"/>
              <a:t>emitem </a:t>
            </a:r>
            <a:r>
              <a:rPr lang="pt-PT" sz="2700" b="1" dirty="0"/>
              <a:t>radiações</a:t>
            </a:r>
            <a:r>
              <a:rPr lang="pt-PT" sz="2700" dirty="0"/>
              <a:t> </a:t>
            </a:r>
            <a:r>
              <a:rPr lang="pt-PT" sz="2700" b="1" dirty="0" smtClean="0"/>
              <a:t>infravermelhas</a:t>
            </a:r>
            <a:r>
              <a:rPr lang="pt-PT" sz="2700" dirty="0" smtClean="0"/>
              <a:t>, que alguns animais e aparelhos conseguem detectar.</a:t>
            </a:r>
            <a:endParaRPr lang="pt-PT" sz="27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683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Espectros de Emissão Contínuos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354888" cy="3268624"/>
          </a:xfrm>
        </p:spPr>
        <p:txBody>
          <a:bodyPr>
            <a:noAutofit/>
          </a:bodyPr>
          <a:lstStyle/>
          <a:p>
            <a:r>
              <a:rPr lang="pt-PT" sz="2700" dirty="0" smtClean="0"/>
              <a:t>O </a:t>
            </a:r>
            <a:r>
              <a:rPr lang="pt-PT" sz="2700" b="1" dirty="0"/>
              <a:t>espectro da luz solar </a:t>
            </a:r>
            <a:r>
              <a:rPr lang="pt-PT" sz="2700" dirty="0"/>
              <a:t>é um </a:t>
            </a:r>
            <a:r>
              <a:rPr lang="pt-PT" sz="2700" b="1" dirty="0"/>
              <a:t>espectro de emissão </a:t>
            </a:r>
            <a:r>
              <a:rPr lang="pt-PT" sz="2700" b="1" dirty="0" smtClean="0"/>
              <a:t>contínuo</a:t>
            </a:r>
            <a:r>
              <a:rPr lang="pt-PT" sz="2700" dirty="0" smtClean="0"/>
              <a:t>:</a:t>
            </a:r>
          </a:p>
          <a:p>
            <a:pPr lvl="1"/>
            <a:r>
              <a:rPr lang="pt-PT" sz="2700" b="1" dirty="0" smtClean="0"/>
              <a:t>Emissão</a:t>
            </a:r>
            <a:r>
              <a:rPr lang="pt-PT" sz="2700" dirty="0" smtClean="0"/>
              <a:t>, porque </a:t>
            </a:r>
            <a:r>
              <a:rPr lang="pt-PT" sz="2700" dirty="0"/>
              <a:t>as radiações que o </a:t>
            </a:r>
            <a:r>
              <a:rPr lang="pt-PT" sz="2700" dirty="0" smtClean="0"/>
              <a:t>formam são emitidas (libertadas) pela superfície do Sol;</a:t>
            </a:r>
          </a:p>
          <a:p>
            <a:pPr lvl="1"/>
            <a:r>
              <a:rPr lang="pt-PT" sz="2700" b="1" dirty="0" smtClean="0"/>
              <a:t>Contínuo</a:t>
            </a:r>
            <a:r>
              <a:rPr lang="pt-PT" sz="2700" dirty="0" smtClean="0"/>
              <a:t>, </a:t>
            </a:r>
            <a:r>
              <a:rPr lang="pt-PT" sz="2700" dirty="0"/>
              <a:t>porque </a:t>
            </a:r>
            <a:r>
              <a:rPr lang="pt-PT" sz="2700" dirty="0" smtClean="0"/>
              <a:t>é um conjunto de </a:t>
            </a:r>
            <a:r>
              <a:rPr lang="pt-PT" sz="2700" dirty="0"/>
              <a:t>cores </a:t>
            </a:r>
            <a:r>
              <a:rPr lang="pt-PT" sz="2700" dirty="0" smtClean="0"/>
              <a:t>sem interrupções.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404299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Espectros de Emissão Contínuos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534400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Os corpos </a:t>
            </a:r>
            <a:r>
              <a:rPr lang="pt-PT" sz="2700" b="1" dirty="0" smtClean="0"/>
              <a:t>incandescentes</a:t>
            </a:r>
            <a:r>
              <a:rPr lang="pt-PT" sz="2700" dirty="0" smtClean="0"/>
              <a:t> </a:t>
            </a:r>
            <a:r>
              <a:rPr lang="pt-PT" sz="2700" dirty="0"/>
              <a:t>(em </a:t>
            </a:r>
            <a:r>
              <a:rPr lang="pt-PT" sz="2700" dirty="0" smtClean="0"/>
              <a:t>brasa ou ao rubro)</a:t>
            </a:r>
            <a:br>
              <a:rPr lang="pt-PT" sz="2700" dirty="0" smtClean="0"/>
            </a:br>
            <a:r>
              <a:rPr lang="pt-PT" sz="2700" dirty="0" smtClean="0"/>
              <a:t>emitem </a:t>
            </a:r>
            <a:r>
              <a:rPr lang="pt-PT" sz="2700" dirty="0"/>
              <a:t>radiações, com um </a:t>
            </a:r>
            <a:r>
              <a:rPr lang="pt-PT" sz="2700" b="1" dirty="0"/>
              <a:t>espectro de emissão contínuo</a:t>
            </a:r>
            <a:r>
              <a:rPr lang="pt-PT" sz="2700" dirty="0" smtClean="0"/>
              <a:t>.</a:t>
            </a:r>
          </a:p>
          <a:p>
            <a:endParaRPr lang="pt-PT" sz="2700" dirty="0"/>
          </a:p>
          <a:p>
            <a:r>
              <a:rPr lang="pt-PT" sz="2700" dirty="0" smtClean="0"/>
              <a:t>As </a:t>
            </a:r>
            <a:r>
              <a:rPr lang="pt-PT" sz="2700" b="1" dirty="0" smtClean="0"/>
              <a:t>radiações emitidas variam com a temperatura</a:t>
            </a:r>
            <a:r>
              <a:rPr lang="pt-PT" sz="2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221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de Emissão Contínuos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 lnSpcReduction="10000"/>
          </a:bodyPr>
          <a:lstStyle/>
          <a:p>
            <a:r>
              <a:rPr lang="pt-PT" sz="2700" dirty="0" smtClean="0"/>
              <a:t>Quando a </a:t>
            </a:r>
            <a:r>
              <a:rPr lang="pt-PT" sz="2700" b="1" dirty="0"/>
              <a:t>temperatura </a:t>
            </a:r>
            <a:r>
              <a:rPr lang="pt-PT" sz="2700" b="1" dirty="0" smtClean="0"/>
              <a:t>é mais baixa, </a:t>
            </a:r>
            <a:r>
              <a:rPr lang="pt-PT" sz="2700" dirty="0" smtClean="0"/>
              <a:t>libertam-se</a:t>
            </a:r>
            <a:r>
              <a:rPr lang="pt-PT" sz="2700" b="1" dirty="0"/>
              <a:t/>
            </a:r>
            <a:br>
              <a:rPr lang="pt-PT" sz="2700" b="1" dirty="0"/>
            </a:br>
            <a:r>
              <a:rPr lang="pt-PT" sz="2700" b="1" dirty="0" smtClean="0"/>
              <a:t>radiações </a:t>
            </a:r>
            <a:r>
              <a:rPr lang="pt-PT" sz="2700" b="1" dirty="0"/>
              <a:t>vermelhas</a:t>
            </a:r>
            <a:r>
              <a:rPr lang="pt-PT" sz="2700" dirty="0"/>
              <a:t>, que têm </a:t>
            </a:r>
            <a:r>
              <a:rPr lang="pt-PT" sz="2700" b="1" dirty="0"/>
              <a:t>menos energia</a:t>
            </a:r>
            <a:r>
              <a:rPr lang="pt-PT" sz="2700" dirty="0" smtClean="0"/>
              <a:t>.</a:t>
            </a:r>
          </a:p>
          <a:p>
            <a:endParaRPr lang="pt-PT" sz="2700" dirty="0" smtClean="0"/>
          </a:p>
          <a:p>
            <a:r>
              <a:rPr lang="pt-PT" sz="2700" dirty="0" smtClean="0"/>
              <a:t>Quando </a:t>
            </a:r>
            <a:r>
              <a:rPr lang="pt-PT" sz="2700" dirty="0"/>
              <a:t>a </a:t>
            </a:r>
            <a:r>
              <a:rPr lang="pt-PT" sz="2700" b="1" dirty="0"/>
              <a:t>temperatura é mais </a:t>
            </a:r>
            <a:r>
              <a:rPr lang="pt-PT" sz="2700" b="1" dirty="0" smtClean="0"/>
              <a:t>alta, </a:t>
            </a:r>
            <a:r>
              <a:rPr lang="pt-PT" sz="2700" dirty="0"/>
              <a:t>libertam-se </a:t>
            </a:r>
            <a:r>
              <a:rPr lang="pt-PT" sz="2700" b="1" dirty="0" smtClean="0"/>
              <a:t>radiações </a:t>
            </a:r>
            <a:r>
              <a:rPr lang="pt-PT" sz="2700" b="1" dirty="0"/>
              <a:t>violetas</a:t>
            </a:r>
            <a:r>
              <a:rPr lang="pt-PT" sz="2700" dirty="0"/>
              <a:t>, que têm </a:t>
            </a:r>
            <a:r>
              <a:rPr lang="pt-PT" sz="2700" b="1" dirty="0"/>
              <a:t>mais energia</a:t>
            </a:r>
            <a:r>
              <a:rPr lang="pt-PT" sz="2700" dirty="0" smtClean="0"/>
              <a:t>.</a:t>
            </a:r>
          </a:p>
          <a:p>
            <a:endParaRPr lang="pt-PT" dirty="0" smtClean="0"/>
          </a:p>
          <a:p>
            <a:r>
              <a:rPr lang="pt-PT" sz="2700" dirty="0"/>
              <a:t>Estas radiações são responsáveis pela </a:t>
            </a:r>
            <a:r>
              <a:rPr lang="pt-PT" sz="2700" b="1" dirty="0" smtClean="0"/>
              <a:t>cor </a:t>
            </a:r>
            <a:r>
              <a:rPr lang="pt-PT" sz="2700" dirty="0" smtClean="0"/>
              <a:t>do corpo.</a:t>
            </a:r>
          </a:p>
        </p:txBody>
      </p:sp>
    </p:spTree>
    <p:extLst>
      <p:ext uri="{BB962C8B-B14F-4D97-AF65-F5344CB8AC3E}">
        <p14:creationId xmlns:p14="http://schemas.microsoft.com/office/powerpoint/2010/main" val="63842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de Emissão Contínuos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539552" y="1352551"/>
            <a:ext cx="8534400" cy="3268624"/>
          </a:xfrm>
        </p:spPr>
        <p:txBody>
          <a:bodyPr>
            <a:normAutofit/>
          </a:bodyPr>
          <a:lstStyle/>
          <a:p>
            <a:r>
              <a:rPr lang="pt-PT" sz="2700" dirty="0"/>
              <a:t>Os espectros de emissão contínuos são </a:t>
            </a:r>
            <a:r>
              <a:rPr lang="pt-PT" sz="2700" b="1" dirty="0"/>
              <a:t>espectros térmicos</a:t>
            </a:r>
            <a:r>
              <a:rPr lang="pt-PT" sz="2700" dirty="0"/>
              <a:t> porque </a:t>
            </a:r>
            <a:r>
              <a:rPr lang="pt-PT" sz="2700" dirty="0" smtClean="0"/>
              <a:t>variam </a:t>
            </a:r>
            <a:r>
              <a:rPr lang="pt-PT" sz="2700" dirty="0"/>
              <a:t>com a </a:t>
            </a:r>
            <a:r>
              <a:rPr lang="pt-PT" sz="2700" b="1" dirty="0"/>
              <a:t>temperatura</a:t>
            </a:r>
            <a:r>
              <a:rPr lang="pt-PT" sz="2700" dirty="0"/>
              <a:t> do corpo.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5" y="2283718"/>
            <a:ext cx="882998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60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de Emissão Contínuos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784976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Se a </a:t>
            </a:r>
            <a:r>
              <a:rPr lang="pt-PT" sz="2700" b="1" dirty="0" smtClean="0"/>
              <a:t>temperatura é mais baixa</a:t>
            </a:r>
            <a:r>
              <a:rPr lang="pt-PT" sz="2700" dirty="0"/>
              <a:t>, as radiações </a:t>
            </a:r>
            <a:r>
              <a:rPr lang="pt-PT" sz="2700" dirty="0" smtClean="0"/>
              <a:t>emitidas são </a:t>
            </a:r>
            <a:r>
              <a:rPr lang="pt-PT" sz="2700" b="1" dirty="0" smtClean="0"/>
              <a:t>vermelhas</a:t>
            </a:r>
            <a:r>
              <a:rPr lang="pt-PT" sz="2700" dirty="0" smtClean="0"/>
              <a:t>.</a:t>
            </a:r>
          </a:p>
          <a:p>
            <a:endParaRPr lang="pt-PT" sz="2700" dirty="0" smtClean="0"/>
          </a:p>
          <a:p>
            <a:r>
              <a:rPr lang="pt-PT" sz="2700" dirty="0" smtClean="0"/>
              <a:t>Se a </a:t>
            </a:r>
            <a:r>
              <a:rPr lang="pt-PT" sz="2700" b="1" dirty="0"/>
              <a:t>temperatura </a:t>
            </a:r>
            <a:r>
              <a:rPr lang="pt-PT" sz="2700" b="1" dirty="0" smtClean="0"/>
              <a:t>aumentar</a:t>
            </a:r>
            <a:r>
              <a:rPr lang="pt-PT" sz="2700" dirty="0" smtClean="0"/>
              <a:t>, </a:t>
            </a:r>
            <a:r>
              <a:rPr lang="pt-PT" sz="2700" dirty="0"/>
              <a:t>as radiações emitidas </a:t>
            </a:r>
            <a:r>
              <a:rPr lang="pt-PT" sz="2700" dirty="0" smtClean="0"/>
              <a:t>têm </a:t>
            </a:r>
            <a:r>
              <a:rPr lang="pt-PT" sz="2700" b="1" dirty="0" smtClean="0"/>
              <a:t>mais energia </a:t>
            </a:r>
            <a:r>
              <a:rPr lang="pt-PT" sz="2700" dirty="0" smtClean="0"/>
              <a:t>e o </a:t>
            </a:r>
            <a:r>
              <a:rPr lang="pt-PT" sz="2700" b="1" dirty="0"/>
              <a:t>espectro térmico </a:t>
            </a:r>
            <a:r>
              <a:rPr lang="pt-PT" sz="2700" dirty="0" smtClean="0"/>
              <a:t>será</a:t>
            </a:r>
            <a:r>
              <a:rPr lang="pt-PT" sz="2700" b="1" dirty="0" smtClean="0"/>
              <a:t> </a:t>
            </a:r>
            <a:r>
              <a:rPr lang="pt-PT" sz="2700" dirty="0" smtClean="0"/>
              <a:t>diferente, ficando com mais </a:t>
            </a:r>
            <a:r>
              <a:rPr lang="pt-PT" sz="2700" b="1" dirty="0" smtClean="0"/>
              <a:t>amarelos</a:t>
            </a:r>
            <a:r>
              <a:rPr lang="pt-PT" sz="2700" dirty="0" smtClean="0"/>
              <a:t> </a:t>
            </a:r>
            <a:r>
              <a:rPr lang="pt-PT" sz="2700" dirty="0"/>
              <a:t>e </a:t>
            </a:r>
            <a:r>
              <a:rPr lang="pt-PT" sz="2700" b="1" dirty="0"/>
              <a:t>verdes</a:t>
            </a:r>
            <a:r>
              <a:rPr lang="pt-PT" sz="2700" dirty="0"/>
              <a:t> e depois </a:t>
            </a:r>
            <a:r>
              <a:rPr lang="pt-PT" sz="2700" dirty="0" smtClean="0"/>
              <a:t>com mais </a:t>
            </a:r>
            <a:r>
              <a:rPr lang="pt-PT" sz="2700" b="1" dirty="0" smtClean="0"/>
              <a:t>azuis</a:t>
            </a:r>
            <a:r>
              <a:rPr lang="pt-PT" sz="2700" dirty="0" smtClean="0"/>
              <a:t> </a:t>
            </a:r>
            <a:r>
              <a:rPr lang="pt-PT" sz="2700" dirty="0"/>
              <a:t>e </a:t>
            </a:r>
            <a:r>
              <a:rPr lang="pt-PT" sz="2700" b="1" dirty="0"/>
              <a:t>violetas</a:t>
            </a:r>
            <a:r>
              <a:rPr lang="pt-PT" sz="2700" dirty="0" smtClean="0"/>
              <a:t>.</a:t>
            </a:r>
            <a:endParaRPr lang="pt-PT" sz="2700" dirty="0"/>
          </a:p>
          <a:p>
            <a:endParaRPr lang="pt-PT" sz="2700" dirty="0" smtClean="0"/>
          </a:p>
          <a:p>
            <a:endParaRPr lang="pt-PT" sz="2700" dirty="0"/>
          </a:p>
          <a:p>
            <a:endParaRPr lang="pt-PT" sz="2700" dirty="0" smtClean="0"/>
          </a:p>
          <a:p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27400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Estrutura do Universo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pt-PT" sz="2700" b="1" dirty="0" smtClean="0"/>
              <a:t>Estrelas duplas </a:t>
            </a:r>
            <a:r>
              <a:rPr lang="pt-PT" sz="2700" dirty="0" smtClean="0"/>
              <a:t>(sistemas binários de estrelas);</a:t>
            </a:r>
          </a:p>
          <a:p>
            <a:r>
              <a:rPr lang="pt-PT" sz="2700" b="1" dirty="0" smtClean="0"/>
              <a:t>Estrelas isoladas </a:t>
            </a:r>
            <a:r>
              <a:rPr lang="pt-PT" sz="2700" dirty="0" smtClean="0"/>
              <a:t>(</a:t>
            </a:r>
            <a:r>
              <a:rPr lang="pt-PT" sz="2700" dirty="0" err="1" smtClean="0"/>
              <a:t>ex</a:t>
            </a:r>
            <a:r>
              <a:rPr lang="pt-PT" sz="2700" dirty="0" smtClean="0"/>
              <a:t>: Sol);</a:t>
            </a:r>
          </a:p>
          <a:p>
            <a:r>
              <a:rPr lang="pt-PT" sz="2700" b="1" dirty="0" smtClean="0"/>
              <a:t>Sistema planetário </a:t>
            </a:r>
            <a:r>
              <a:rPr lang="pt-PT" sz="2700" dirty="0" smtClean="0"/>
              <a:t>–</a:t>
            </a:r>
            <a:r>
              <a:rPr lang="pt-PT" sz="2700" b="1" dirty="0" smtClean="0"/>
              <a:t> </a:t>
            </a:r>
            <a:r>
              <a:rPr lang="pt-PT" sz="2700" dirty="0" smtClean="0"/>
              <a:t>Estrela com planetas </a:t>
            </a:r>
            <a:br>
              <a:rPr lang="pt-PT" sz="2700" dirty="0" smtClean="0"/>
            </a:br>
            <a:r>
              <a:rPr lang="pt-PT" sz="2700" dirty="0" smtClean="0"/>
              <a:t>(</a:t>
            </a:r>
            <a:r>
              <a:rPr lang="pt-PT" sz="2700" dirty="0" err="1" smtClean="0"/>
              <a:t>ex</a:t>
            </a:r>
            <a:r>
              <a:rPr lang="pt-PT" sz="2700" dirty="0" smtClean="0"/>
              <a:t>: Sistema Solar);</a:t>
            </a:r>
          </a:p>
          <a:p>
            <a:r>
              <a:rPr lang="pt-PT" sz="2700" b="1" dirty="0" smtClean="0"/>
              <a:t>Galáxia</a:t>
            </a:r>
            <a:r>
              <a:rPr lang="pt-PT" sz="2700" dirty="0" smtClean="0"/>
              <a:t> – Conjunto de milhares de milhões de estrelas (</a:t>
            </a:r>
            <a:r>
              <a:rPr lang="pt-PT" sz="2700" dirty="0" err="1" smtClean="0"/>
              <a:t>ex</a:t>
            </a:r>
            <a:r>
              <a:rPr lang="pt-PT" sz="2700" dirty="0" smtClean="0"/>
              <a:t>: </a:t>
            </a:r>
            <a:r>
              <a:rPr lang="pt-PT" sz="2700" b="1" dirty="0" smtClean="0"/>
              <a:t>Via Láctea</a:t>
            </a:r>
            <a:r>
              <a:rPr lang="pt-PT" sz="2700" dirty="0" smtClean="0"/>
              <a:t>, a nossa galáxia). Todas as estrelas que vemos a olho nu pertencem à </a:t>
            </a:r>
            <a:r>
              <a:rPr lang="pt-PT" sz="2700" dirty="0"/>
              <a:t>Via </a:t>
            </a:r>
            <a:r>
              <a:rPr lang="pt-PT" sz="2700" dirty="0" smtClean="0"/>
              <a:t>Láctea.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3266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de Emissão Contínuos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784976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Quando a </a:t>
            </a:r>
            <a:r>
              <a:rPr lang="pt-PT" sz="2700" b="1" dirty="0" smtClean="0"/>
              <a:t>temperatura aumenta muito</a:t>
            </a:r>
            <a:r>
              <a:rPr lang="pt-PT" sz="2700" dirty="0" smtClean="0"/>
              <a:t>, </a:t>
            </a:r>
            <a:r>
              <a:rPr lang="pt-PT" sz="2700" dirty="0"/>
              <a:t>a </a:t>
            </a:r>
            <a:r>
              <a:rPr lang="pt-PT" sz="2700" dirty="0" smtClean="0"/>
              <a:t>cor do corpo</a:t>
            </a:r>
            <a:br>
              <a:rPr lang="pt-PT" sz="2700" dirty="0" smtClean="0"/>
            </a:br>
            <a:r>
              <a:rPr lang="pt-PT" sz="2700" dirty="0" smtClean="0"/>
              <a:t>torna-se </a:t>
            </a:r>
            <a:r>
              <a:rPr lang="pt-PT" sz="2700" b="1" dirty="0" smtClean="0"/>
              <a:t>branca</a:t>
            </a:r>
            <a:r>
              <a:rPr lang="pt-PT" sz="2700" dirty="0" smtClean="0"/>
              <a:t>, porque emite radiações de todas as cores.</a:t>
            </a:r>
            <a:endParaRPr lang="pt-PT" sz="2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86758"/>
            <a:ext cx="217170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072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</a:t>
            </a:r>
            <a:r>
              <a:rPr lang="pt-PT" dirty="0" smtClean="0"/>
              <a:t>spectros </a:t>
            </a:r>
            <a:r>
              <a:rPr lang="pt-PT" dirty="0"/>
              <a:t>T</a:t>
            </a:r>
            <a:r>
              <a:rPr lang="pt-PT" dirty="0" smtClean="0"/>
              <a:t>érmicos </a:t>
            </a:r>
            <a:r>
              <a:rPr lang="pt-PT" dirty="0"/>
              <a:t>das </a:t>
            </a:r>
            <a:r>
              <a:rPr lang="pt-PT" dirty="0" smtClean="0"/>
              <a:t>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534400" cy="3268624"/>
          </a:xfrm>
        </p:spPr>
        <p:txBody>
          <a:bodyPr>
            <a:normAutofit/>
          </a:bodyPr>
          <a:lstStyle/>
          <a:p>
            <a:r>
              <a:rPr lang="pt-PT" sz="2700" dirty="0"/>
              <a:t>A</a:t>
            </a:r>
            <a:r>
              <a:rPr lang="pt-PT" sz="2700" dirty="0" smtClean="0"/>
              <a:t>s </a:t>
            </a:r>
            <a:r>
              <a:rPr lang="pt-PT" sz="2700" b="1" dirty="0" smtClean="0"/>
              <a:t>estrelas</a:t>
            </a:r>
            <a:r>
              <a:rPr lang="pt-PT" sz="2700" dirty="0" smtClean="0"/>
              <a:t> têm </a:t>
            </a:r>
            <a:r>
              <a:rPr lang="pt-PT" sz="2700" b="1" dirty="0" smtClean="0"/>
              <a:t>cores diferentes </a:t>
            </a:r>
            <a:r>
              <a:rPr lang="pt-PT" sz="2700" dirty="0" smtClean="0"/>
              <a:t>porque emitem</a:t>
            </a:r>
            <a:br>
              <a:rPr lang="pt-PT" sz="2700" dirty="0" smtClean="0"/>
            </a:br>
            <a:r>
              <a:rPr lang="pt-PT" sz="2700" b="1" dirty="0" smtClean="0"/>
              <a:t>radiações diferentes</a:t>
            </a:r>
            <a:r>
              <a:rPr lang="pt-PT" sz="2700" dirty="0" smtClean="0"/>
              <a:t>.</a:t>
            </a:r>
            <a:endParaRPr lang="pt-PT" sz="2700" dirty="0"/>
          </a:p>
          <a:p>
            <a:r>
              <a:rPr lang="pt-PT" sz="2700" dirty="0" smtClean="0"/>
              <a:t>Os seus </a:t>
            </a:r>
            <a:r>
              <a:rPr lang="pt-PT" sz="2700" b="1" dirty="0" smtClean="0"/>
              <a:t>espectros</a:t>
            </a:r>
            <a:r>
              <a:rPr lang="pt-PT" sz="2700" dirty="0" smtClean="0"/>
              <a:t> são contínuos (</a:t>
            </a:r>
            <a:r>
              <a:rPr lang="pt-PT" sz="2700" b="1" dirty="0" smtClean="0"/>
              <a:t>espectros térmicos</a:t>
            </a:r>
            <a:r>
              <a:rPr lang="pt-PT" sz="2700" dirty="0" smtClean="0"/>
              <a:t>)</a:t>
            </a:r>
            <a:br>
              <a:rPr lang="pt-PT" sz="2700" dirty="0" smtClean="0"/>
            </a:br>
            <a:r>
              <a:rPr lang="pt-PT" sz="2700" dirty="0" smtClean="0"/>
              <a:t>e são diferentes (têm </a:t>
            </a:r>
            <a:r>
              <a:rPr lang="pt-PT" sz="2700" b="1" dirty="0"/>
              <a:t>temperaturas </a:t>
            </a:r>
            <a:r>
              <a:rPr lang="pt-PT" sz="2700" b="1" dirty="0" smtClean="0"/>
              <a:t>diferentes</a:t>
            </a:r>
            <a:r>
              <a:rPr lang="pt-PT" sz="2700" dirty="0" smtClean="0"/>
              <a:t>).</a:t>
            </a:r>
          </a:p>
          <a:p>
            <a:r>
              <a:rPr lang="pt-PT" sz="2700" dirty="0" smtClean="0"/>
              <a:t>O </a:t>
            </a:r>
            <a:r>
              <a:rPr lang="pt-PT" sz="2700" b="1" dirty="0" smtClean="0"/>
              <a:t>espectro</a:t>
            </a:r>
            <a:r>
              <a:rPr lang="pt-PT" sz="2700" dirty="0" smtClean="0"/>
              <a:t> duma estrela permite saber a sua </a:t>
            </a:r>
            <a:r>
              <a:rPr lang="pt-PT" sz="2700" b="1" dirty="0" smtClean="0"/>
              <a:t>temperatura</a:t>
            </a:r>
            <a:r>
              <a:rPr lang="pt-PT" sz="2700" dirty="0" smtClean="0"/>
              <a:t>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239589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Térmicos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As </a:t>
            </a:r>
            <a:r>
              <a:rPr lang="pt-PT" sz="2700" dirty="0"/>
              <a:t>estrelas de cor </a:t>
            </a:r>
            <a:r>
              <a:rPr lang="pt-PT" sz="2700" b="1" dirty="0" smtClean="0"/>
              <a:t>branco-azulado</a:t>
            </a:r>
            <a:r>
              <a:rPr lang="pt-PT" sz="2700" dirty="0" smtClean="0"/>
              <a:t>,</a:t>
            </a:r>
            <a:br>
              <a:rPr lang="pt-PT" sz="2700" dirty="0" smtClean="0"/>
            </a:br>
            <a:r>
              <a:rPr lang="pt-PT" sz="2700" dirty="0" smtClean="0"/>
              <a:t>que emitem mais </a:t>
            </a:r>
            <a:r>
              <a:rPr lang="pt-PT" sz="2700" b="1" dirty="0" smtClean="0"/>
              <a:t>radiações violetas </a:t>
            </a:r>
            <a:r>
              <a:rPr lang="pt-PT" sz="2700" b="1" dirty="0"/>
              <a:t>e </a:t>
            </a:r>
            <a:r>
              <a:rPr lang="pt-PT" sz="2700" b="1" dirty="0" smtClean="0"/>
              <a:t>azuis</a:t>
            </a:r>
            <a:br>
              <a:rPr lang="pt-PT" sz="2700" b="1" dirty="0" smtClean="0"/>
            </a:br>
            <a:r>
              <a:rPr lang="pt-PT" sz="2700" dirty="0" smtClean="0"/>
              <a:t>(mais </a:t>
            </a:r>
            <a:r>
              <a:rPr lang="pt-PT" sz="2700" dirty="0"/>
              <a:t>energéticas</a:t>
            </a:r>
            <a:r>
              <a:rPr lang="pt-PT" sz="2700" dirty="0" smtClean="0"/>
              <a:t>), </a:t>
            </a:r>
            <a:r>
              <a:rPr lang="pt-PT" sz="2700" dirty="0"/>
              <a:t>são </a:t>
            </a:r>
            <a:r>
              <a:rPr lang="pt-PT" sz="2700" b="1" dirty="0" smtClean="0"/>
              <a:t>mais quentes</a:t>
            </a:r>
            <a:r>
              <a:rPr lang="pt-PT" sz="2700" dirty="0"/>
              <a:t> </a:t>
            </a:r>
            <a:r>
              <a:rPr lang="pt-PT" sz="2700" dirty="0" smtClean="0"/>
              <a:t>(</a:t>
            </a:r>
            <a:r>
              <a:rPr lang="pt-PT" sz="2700" dirty="0" err="1" smtClean="0"/>
              <a:t>ex</a:t>
            </a:r>
            <a:r>
              <a:rPr lang="pt-PT" sz="2700" dirty="0" smtClean="0"/>
              <a:t>: 40000 K).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20215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Térmicos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dirty="0"/>
              <a:t>As estrelas </a:t>
            </a:r>
            <a:r>
              <a:rPr lang="pt-PT" sz="2700" b="1" dirty="0" smtClean="0"/>
              <a:t>vermelhas</a:t>
            </a:r>
            <a:r>
              <a:rPr lang="pt-PT" sz="2700" dirty="0" smtClean="0"/>
              <a:t>, que emitem mais</a:t>
            </a:r>
            <a:br>
              <a:rPr lang="pt-PT" sz="2700" dirty="0" smtClean="0"/>
            </a:br>
            <a:r>
              <a:rPr lang="pt-PT" sz="2700" b="1" dirty="0" smtClean="0"/>
              <a:t>radiações vermelhas </a:t>
            </a:r>
            <a:r>
              <a:rPr lang="pt-PT" sz="2700" dirty="0" smtClean="0"/>
              <a:t>(menos energéticas),</a:t>
            </a:r>
            <a:br>
              <a:rPr lang="pt-PT" sz="2700" dirty="0" smtClean="0"/>
            </a:br>
            <a:r>
              <a:rPr lang="pt-PT" sz="2700" dirty="0" smtClean="0"/>
              <a:t>são </a:t>
            </a:r>
            <a:r>
              <a:rPr lang="pt-PT" sz="2700" b="1" dirty="0" smtClean="0"/>
              <a:t>mais frias (</a:t>
            </a:r>
            <a:r>
              <a:rPr lang="pt-PT" sz="2700" dirty="0" err="1" smtClean="0"/>
              <a:t>ex</a:t>
            </a:r>
            <a:r>
              <a:rPr lang="pt-PT" sz="2700" dirty="0" smtClean="0"/>
              <a:t>: </a:t>
            </a:r>
            <a:r>
              <a:rPr lang="pt-PT" sz="2700" dirty="0"/>
              <a:t>3500 </a:t>
            </a:r>
            <a:r>
              <a:rPr lang="pt-PT" sz="2700" dirty="0" smtClean="0"/>
              <a:t>K).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21631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Térmicos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3563888" y="1352551"/>
            <a:ext cx="5112568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Na constelação de </a:t>
            </a:r>
            <a:r>
              <a:rPr lang="pt-PT" sz="2700" b="1" dirty="0" smtClean="0"/>
              <a:t>Orionte</a:t>
            </a:r>
            <a:r>
              <a:rPr lang="pt-PT" sz="2700" dirty="0" smtClean="0"/>
              <a:t>, existe uma estrela </a:t>
            </a:r>
            <a:r>
              <a:rPr lang="pt-PT" sz="2700" b="1" dirty="0" smtClean="0"/>
              <a:t>vermelha</a:t>
            </a:r>
            <a:r>
              <a:rPr lang="pt-PT" sz="2700" dirty="0" smtClean="0"/>
              <a:t> (</a:t>
            </a:r>
            <a:r>
              <a:rPr lang="pt-PT" sz="2700" dirty="0" err="1" smtClean="0"/>
              <a:t>Betelgeuse</a:t>
            </a:r>
            <a:r>
              <a:rPr lang="pt-PT" sz="2700" dirty="0" smtClean="0"/>
              <a:t>) e uma estrela </a:t>
            </a:r>
            <a:r>
              <a:rPr lang="pt-PT" sz="2700" b="1" dirty="0" smtClean="0"/>
              <a:t>branca-azulada</a:t>
            </a:r>
            <a:r>
              <a:rPr lang="pt-PT" sz="2700" dirty="0" smtClean="0"/>
              <a:t> mais quente (</a:t>
            </a:r>
            <a:r>
              <a:rPr lang="pt-PT" sz="2700" dirty="0" err="1" smtClean="0"/>
              <a:t>Rigel</a:t>
            </a:r>
            <a:r>
              <a:rPr lang="pt-PT" sz="2700" dirty="0" smtClean="0"/>
              <a:t>).</a:t>
            </a:r>
            <a:endParaRPr lang="pt-PT" sz="27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9552" y="1347614"/>
            <a:ext cx="2916163" cy="3543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54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Térmicos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59" y="1404938"/>
            <a:ext cx="7693537" cy="354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72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Térmicos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7994848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O Sol </a:t>
            </a:r>
            <a:r>
              <a:rPr lang="pt-PT" sz="2700" dirty="0"/>
              <a:t>é uma estrela </a:t>
            </a:r>
            <a:r>
              <a:rPr lang="pt-PT" sz="2700" b="1" dirty="0"/>
              <a:t>amarela</a:t>
            </a:r>
            <a:r>
              <a:rPr lang="pt-PT" sz="2700" dirty="0"/>
              <a:t>, cujo espectro contínuo </a:t>
            </a:r>
            <a:r>
              <a:rPr lang="pt-PT" sz="2700" dirty="0" smtClean="0"/>
              <a:t>tem todas as radiações visíveis, sendo </a:t>
            </a:r>
            <a:r>
              <a:rPr lang="pt-PT" sz="2700" b="1" dirty="0" smtClean="0"/>
              <a:t>mais brilhante </a:t>
            </a:r>
            <a:r>
              <a:rPr lang="pt-PT" sz="2700" dirty="0" smtClean="0"/>
              <a:t>na </a:t>
            </a:r>
            <a:r>
              <a:rPr lang="pt-PT" sz="2700" dirty="0"/>
              <a:t>zona das radiações </a:t>
            </a:r>
            <a:r>
              <a:rPr lang="pt-PT" sz="2700" b="1" dirty="0"/>
              <a:t>verdes</a:t>
            </a:r>
            <a:r>
              <a:rPr lang="pt-PT" sz="2700" dirty="0"/>
              <a:t> e </a:t>
            </a:r>
            <a:r>
              <a:rPr lang="pt-PT" sz="2700" b="1" dirty="0" smtClean="0"/>
              <a:t>amarelas</a:t>
            </a:r>
            <a:r>
              <a:rPr lang="pt-PT" sz="2700" dirty="0" smtClean="0"/>
              <a:t>.</a:t>
            </a:r>
          </a:p>
          <a:p>
            <a:endParaRPr lang="pt-PT" sz="2700" dirty="0" smtClean="0"/>
          </a:p>
          <a:p>
            <a:r>
              <a:rPr lang="pt-PT" sz="2700" dirty="0" smtClean="0"/>
              <a:t>A </a:t>
            </a:r>
            <a:r>
              <a:rPr lang="pt-PT" sz="2700" b="1" dirty="0"/>
              <a:t>temperatura</a:t>
            </a:r>
            <a:r>
              <a:rPr lang="pt-PT" sz="2700" dirty="0"/>
              <a:t> da </a:t>
            </a:r>
            <a:r>
              <a:rPr lang="pt-PT" sz="2700" dirty="0" smtClean="0"/>
              <a:t>superfície (fotosfera) é cerca</a:t>
            </a:r>
            <a:br>
              <a:rPr lang="pt-PT" sz="2700" dirty="0" smtClean="0"/>
            </a:br>
            <a:r>
              <a:rPr lang="pt-PT" sz="2700" dirty="0" smtClean="0"/>
              <a:t>de 6000 </a:t>
            </a:r>
            <a:r>
              <a:rPr lang="pt-PT" sz="2700" dirty="0"/>
              <a:t>K.</a:t>
            </a:r>
          </a:p>
        </p:txBody>
      </p:sp>
    </p:spTree>
    <p:extLst>
      <p:ext uri="{BB962C8B-B14F-4D97-AF65-F5344CB8AC3E}">
        <p14:creationId xmlns:p14="http://schemas.microsoft.com/office/powerpoint/2010/main" val="173571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 Espectros de </a:t>
            </a:r>
            <a:r>
              <a:rPr lang="pt-PT" dirty="0" smtClean="0"/>
              <a:t>Emissão </a:t>
            </a:r>
            <a:r>
              <a:rPr lang="pt-PT" dirty="0"/>
              <a:t>de </a:t>
            </a:r>
            <a:r>
              <a:rPr lang="pt-PT" dirty="0" smtClean="0"/>
              <a:t>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/>
          </a:bodyPr>
          <a:lstStyle/>
          <a:p>
            <a:r>
              <a:rPr lang="pt-PT" sz="2700" b="1" dirty="0" smtClean="0"/>
              <a:t>Espectros </a:t>
            </a:r>
            <a:r>
              <a:rPr lang="pt-PT" sz="2700" b="1" dirty="0"/>
              <a:t>de emissão de </a:t>
            </a:r>
            <a:r>
              <a:rPr lang="pt-PT" sz="2700" b="1" dirty="0" smtClean="0"/>
              <a:t>riscas</a:t>
            </a:r>
            <a:r>
              <a:rPr lang="pt-PT" sz="2700" dirty="0" smtClean="0"/>
              <a:t> – São espectros de emissão </a:t>
            </a:r>
            <a:r>
              <a:rPr lang="pt-PT" sz="2700" b="1" dirty="0" smtClean="0"/>
              <a:t>descontínuos</a:t>
            </a:r>
            <a:r>
              <a:rPr lang="pt-PT" sz="2700" dirty="0"/>
              <a:t>, formados por um conjunto de </a:t>
            </a:r>
            <a:r>
              <a:rPr lang="pt-PT" sz="2700" b="1" dirty="0"/>
              <a:t>riscas</a:t>
            </a:r>
            <a:r>
              <a:rPr lang="pt-PT" sz="2700" dirty="0"/>
              <a:t> ou bandas </a:t>
            </a:r>
            <a:r>
              <a:rPr lang="pt-PT" sz="2700" dirty="0" smtClean="0"/>
              <a:t>coloridas </a:t>
            </a:r>
            <a:r>
              <a:rPr lang="pt-PT" sz="2700" dirty="0"/>
              <a:t>sobre um </a:t>
            </a:r>
            <a:r>
              <a:rPr lang="pt-PT" sz="2700" b="1" dirty="0"/>
              <a:t>fundo </a:t>
            </a:r>
            <a:r>
              <a:rPr lang="pt-PT" sz="2700" b="1" dirty="0" smtClean="0"/>
              <a:t>negro</a:t>
            </a:r>
            <a:r>
              <a:rPr lang="pt-PT" sz="2700" dirty="0" smtClean="0"/>
              <a:t>.</a:t>
            </a:r>
          </a:p>
          <a:p>
            <a:endParaRPr lang="pt-PT" sz="2700" dirty="0" smtClean="0"/>
          </a:p>
          <a:p>
            <a:r>
              <a:rPr lang="pt-PT" sz="2700" dirty="0"/>
              <a:t>Os </a:t>
            </a:r>
            <a:r>
              <a:rPr lang="pt-PT" sz="2700" b="1" dirty="0"/>
              <a:t>gases rarefeitos</a:t>
            </a:r>
            <a:r>
              <a:rPr lang="pt-PT" sz="2700" dirty="0"/>
              <a:t>, sujeitos a descargas eléctricas,</a:t>
            </a:r>
            <a:br>
              <a:rPr lang="pt-PT" sz="2700" dirty="0"/>
            </a:br>
            <a:r>
              <a:rPr lang="pt-PT" sz="2700" dirty="0"/>
              <a:t>emitem </a:t>
            </a:r>
            <a:r>
              <a:rPr lang="pt-PT" sz="2700" dirty="0" smtClean="0"/>
              <a:t>luz, cujo </a:t>
            </a:r>
            <a:r>
              <a:rPr lang="pt-PT" sz="2700" b="1" dirty="0" smtClean="0"/>
              <a:t>espectro de emissão </a:t>
            </a:r>
            <a:r>
              <a:rPr lang="pt-PT" sz="2700" dirty="0" smtClean="0"/>
              <a:t>é de riscas</a:t>
            </a:r>
            <a:br>
              <a:rPr lang="pt-PT" sz="2700" dirty="0" smtClean="0"/>
            </a:br>
            <a:r>
              <a:rPr lang="pt-PT" sz="2700" dirty="0" smtClean="0"/>
              <a:t>(</a:t>
            </a:r>
            <a:r>
              <a:rPr lang="pt-PT" sz="2700" dirty="0" err="1" smtClean="0"/>
              <a:t>ex</a:t>
            </a:r>
            <a:r>
              <a:rPr lang="pt-PT" sz="2700" dirty="0" smtClean="0"/>
              <a:t>: anúncios luminosos).</a:t>
            </a:r>
            <a:endParaRPr lang="pt-PT" sz="27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001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de Emissão de 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5872254" y="1352549"/>
            <a:ext cx="3271746" cy="3379441"/>
          </a:xfrm>
        </p:spPr>
        <p:txBody>
          <a:bodyPr>
            <a:normAutofit/>
          </a:bodyPr>
          <a:lstStyle/>
          <a:p>
            <a:r>
              <a:rPr lang="pt-PT" sz="2700" dirty="0" smtClean="0"/>
              <a:t>Luz emitida por átomos de </a:t>
            </a:r>
            <a:r>
              <a:rPr lang="pt-PT" sz="2700" b="1" dirty="0" smtClean="0"/>
              <a:t>néon</a:t>
            </a:r>
            <a:r>
              <a:rPr lang="pt-PT" sz="2700" dirty="0"/>
              <a:t/>
            </a:r>
            <a:br>
              <a:rPr lang="pt-PT" sz="2700" dirty="0"/>
            </a:br>
            <a:r>
              <a:rPr lang="pt-PT" sz="2700" dirty="0" smtClean="0"/>
              <a:t>e respectivo </a:t>
            </a:r>
            <a:r>
              <a:rPr lang="pt-PT" sz="2700" b="1" dirty="0" smtClean="0"/>
              <a:t>espectro</a:t>
            </a:r>
            <a:r>
              <a:rPr lang="pt-PT" sz="2700" dirty="0" smtClean="0"/>
              <a:t> </a:t>
            </a:r>
            <a:r>
              <a:rPr lang="pt-PT" sz="2700" b="1" dirty="0" smtClean="0"/>
              <a:t>de emissão de riscas</a:t>
            </a:r>
            <a:r>
              <a:rPr lang="pt-PT" sz="2700" dirty="0" smtClean="0"/>
              <a:t>, observado com um </a:t>
            </a:r>
            <a:r>
              <a:rPr lang="pt-PT" sz="2700" b="1" dirty="0" smtClean="0"/>
              <a:t>espectroscópio</a:t>
            </a:r>
            <a:r>
              <a:rPr lang="pt-PT" sz="2700" dirty="0" smtClean="0"/>
              <a:t>.</a:t>
            </a:r>
            <a:endParaRPr lang="pt-PT" sz="27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841" y="1389656"/>
            <a:ext cx="3337413" cy="3488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7614"/>
            <a:ext cx="2355329" cy="357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0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de Emissão de 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/>
          <a:lstStyle/>
          <a:p>
            <a:endParaRPr lang="pt-P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44" y="1491630"/>
            <a:ext cx="8598060" cy="3240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302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Estrutura do Universo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282880" cy="3276600"/>
          </a:xfrm>
        </p:spPr>
        <p:txBody>
          <a:bodyPr>
            <a:normAutofit/>
          </a:bodyPr>
          <a:lstStyle/>
          <a:p>
            <a:r>
              <a:rPr lang="pt-PT" sz="2700" dirty="0"/>
              <a:t>A </a:t>
            </a:r>
            <a:r>
              <a:rPr lang="pt-PT" sz="2700" b="1" dirty="0"/>
              <a:t>zona central da Via Láctea </a:t>
            </a:r>
            <a:r>
              <a:rPr lang="pt-PT" sz="2700" dirty="0" smtClean="0"/>
              <a:t>é </a:t>
            </a:r>
            <a:r>
              <a:rPr lang="pt-PT" sz="2700" dirty="0"/>
              <a:t>visível como uma mancha branca que atravessa o céu</a:t>
            </a:r>
            <a:r>
              <a:rPr lang="pt-PT" sz="2700" dirty="0" smtClean="0"/>
              <a:t>.</a:t>
            </a:r>
          </a:p>
          <a:p>
            <a:r>
              <a:rPr lang="pt-PT" sz="2700" dirty="0"/>
              <a:t>A </a:t>
            </a:r>
            <a:r>
              <a:rPr lang="pt-PT" sz="2700" b="1" dirty="0"/>
              <a:t>Via Láctea </a:t>
            </a:r>
            <a:r>
              <a:rPr lang="pt-PT" sz="2700" dirty="0"/>
              <a:t>é uma galáxia </a:t>
            </a:r>
            <a:r>
              <a:rPr lang="pt-PT" sz="2700" b="1" dirty="0"/>
              <a:t>espiral barrada</a:t>
            </a:r>
            <a:r>
              <a:rPr lang="pt-PT" sz="2700" dirty="0"/>
              <a:t>, com a parte central em forma de barra e braços em espiral.</a:t>
            </a:r>
          </a:p>
          <a:p>
            <a:r>
              <a:rPr lang="pt-PT" sz="2700" dirty="0" smtClean="0"/>
              <a:t>O </a:t>
            </a:r>
            <a:r>
              <a:rPr lang="pt-PT" sz="2700" b="1" dirty="0"/>
              <a:t>Sistema Solar </a:t>
            </a:r>
            <a:r>
              <a:rPr lang="pt-PT" sz="2700" dirty="0"/>
              <a:t>situa-se num pequeno braço interior, entre dois braços principais da galáxia.</a:t>
            </a:r>
          </a:p>
          <a:p>
            <a:endParaRPr lang="pt-PT" sz="2700" dirty="0" smtClean="0"/>
          </a:p>
          <a:p>
            <a:endParaRPr lang="pt-PT" sz="2700" dirty="0"/>
          </a:p>
          <a:p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202653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Espectros de Emissão de 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066856" cy="3268624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63637"/>
            <a:ext cx="8473387" cy="3175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92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Espectros </a:t>
            </a:r>
            <a:r>
              <a:rPr lang="pt-PT" dirty="0"/>
              <a:t>de </a:t>
            </a:r>
            <a:r>
              <a:rPr lang="pt-PT" dirty="0" smtClean="0"/>
              <a:t>Absorção </a:t>
            </a:r>
            <a:r>
              <a:rPr lang="pt-PT" dirty="0"/>
              <a:t>de </a:t>
            </a:r>
            <a:r>
              <a:rPr lang="pt-PT" dirty="0" smtClean="0"/>
              <a:t>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/>
          </a:bodyPr>
          <a:lstStyle/>
          <a:p>
            <a:r>
              <a:rPr lang="pt-PT" sz="2700" dirty="0"/>
              <a:t>O</a:t>
            </a:r>
            <a:r>
              <a:rPr lang="pt-PT" sz="2700" dirty="0" smtClean="0"/>
              <a:t>s </a:t>
            </a:r>
            <a:r>
              <a:rPr lang="pt-PT" sz="2700" dirty="0"/>
              <a:t>átomos </a:t>
            </a:r>
            <a:r>
              <a:rPr lang="pt-PT" sz="2700" dirty="0" smtClean="0"/>
              <a:t>dos elementos </a:t>
            </a:r>
            <a:r>
              <a:rPr lang="pt-PT" sz="2700" b="1" dirty="0" smtClean="0"/>
              <a:t>absorvem radiações</a:t>
            </a:r>
            <a:br>
              <a:rPr lang="pt-PT" sz="2700" b="1" dirty="0" smtClean="0"/>
            </a:br>
            <a:r>
              <a:rPr lang="pt-PT" sz="2700" dirty="0" smtClean="0"/>
              <a:t>quando estão no caminho </a:t>
            </a:r>
            <a:r>
              <a:rPr lang="pt-PT" sz="2700" dirty="0"/>
              <a:t>da </a:t>
            </a:r>
            <a:r>
              <a:rPr lang="pt-PT" sz="2700" b="1" dirty="0"/>
              <a:t>luz </a:t>
            </a:r>
            <a:r>
              <a:rPr lang="pt-PT" sz="2700" b="1" dirty="0" smtClean="0"/>
              <a:t>branca</a:t>
            </a:r>
            <a:r>
              <a:rPr lang="pt-PT" sz="2700" dirty="0" smtClean="0"/>
              <a:t>.</a:t>
            </a:r>
          </a:p>
          <a:p>
            <a:endParaRPr lang="pt-PT" sz="2700" dirty="0"/>
          </a:p>
          <a:p>
            <a:r>
              <a:rPr lang="pt-PT" sz="2700" b="1" dirty="0" smtClean="0"/>
              <a:t>Espectro </a:t>
            </a:r>
            <a:r>
              <a:rPr lang="pt-PT" sz="2700" b="1" dirty="0"/>
              <a:t>de absorção de riscas </a:t>
            </a:r>
            <a:r>
              <a:rPr lang="pt-PT" sz="2700" dirty="0" smtClean="0"/>
              <a:t>- Espectro </a:t>
            </a:r>
            <a:r>
              <a:rPr lang="pt-PT" sz="2700" dirty="0"/>
              <a:t>da luz branca </a:t>
            </a:r>
            <a:r>
              <a:rPr lang="pt-PT" sz="2700" dirty="0" smtClean="0"/>
              <a:t>com </a:t>
            </a:r>
            <a:r>
              <a:rPr lang="pt-PT" sz="2700" b="1" dirty="0" smtClean="0"/>
              <a:t>riscas pretas </a:t>
            </a:r>
            <a:r>
              <a:rPr lang="pt-PT" sz="2700" dirty="0" smtClean="0"/>
              <a:t>no lugar das radiações absorvidas pelos elementos.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89576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Espectros de </a:t>
            </a:r>
            <a:r>
              <a:rPr lang="pt-PT" dirty="0" smtClean="0"/>
              <a:t>Absorção </a:t>
            </a:r>
            <a:r>
              <a:rPr lang="pt-PT" dirty="0"/>
              <a:t>de </a:t>
            </a:r>
            <a:r>
              <a:rPr lang="pt-PT" dirty="0" smtClean="0"/>
              <a:t>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9622"/>
            <a:ext cx="8741786" cy="294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324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Espectros de </a:t>
            </a:r>
            <a:r>
              <a:rPr lang="pt-PT" dirty="0" smtClean="0"/>
              <a:t>Absorção </a:t>
            </a:r>
            <a:r>
              <a:rPr lang="pt-PT" dirty="0"/>
              <a:t>de </a:t>
            </a:r>
            <a:r>
              <a:rPr lang="pt-PT" dirty="0" smtClean="0"/>
              <a:t>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066856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 </a:t>
            </a:r>
            <a:r>
              <a:rPr lang="pt-PT" sz="2700" b="1" dirty="0"/>
              <a:t>energia</a:t>
            </a:r>
            <a:r>
              <a:rPr lang="pt-PT" sz="2700" dirty="0"/>
              <a:t> </a:t>
            </a:r>
            <a:r>
              <a:rPr lang="pt-PT" sz="2700" dirty="0" smtClean="0"/>
              <a:t>das </a:t>
            </a:r>
            <a:r>
              <a:rPr lang="pt-PT" sz="2700" b="1" dirty="0"/>
              <a:t>radiações absorvidas </a:t>
            </a:r>
            <a:r>
              <a:rPr lang="pt-PT" sz="2700" dirty="0" smtClean="0"/>
              <a:t>por um elemento é </a:t>
            </a:r>
            <a:r>
              <a:rPr lang="pt-PT" sz="2700" b="1" dirty="0" smtClean="0"/>
              <a:t>igual</a:t>
            </a:r>
            <a:r>
              <a:rPr lang="pt-PT" sz="2700" dirty="0" smtClean="0"/>
              <a:t> </a:t>
            </a:r>
            <a:r>
              <a:rPr lang="pt-PT" sz="2700" dirty="0"/>
              <a:t>à </a:t>
            </a:r>
            <a:r>
              <a:rPr lang="pt-PT" sz="2700" dirty="0" smtClean="0"/>
              <a:t>energia das </a:t>
            </a:r>
            <a:r>
              <a:rPr lang="pt-PT" sz="2700" b="1" dirty="0" smtClean="0"/>
              <a:t>radiações que ele emite</a:t>
            </a:r>
            <a:r>
              <a:rPr lang="pt-PT" sz="2700" dirty="0" smtClean="0"/>
              <a:t>.</a:t>
            </a:r>
          </a:p>
          <a:p>
            <a:endParaRPr lang="pt-PT" sz="2700" dirty="0" smtClean="0"/>
          </a:p>
          <a:p>
            <a:r>
              <a:rPr lang="pt-PT" sz="2700" dirty="0" smtClean="0"/>
              <a:t>O </a:t>
            </a:r>
            <a:r>
              <a:rPr lang="pt-PT" sz="2700" b="1" dirty="0" smtClean="0"/>
              <a:t>espectro de </a:t>
            </a:r>
            <a:r>
              <a:rPr lang="pt-PT" sz="2700" b="1" dirty="0"/>
              <a:t>absorção </a:t>
            </a:r>
            <a:r>
              <a:rPr lang="pt-PT" sz="2700" dirty="0"/>
              <a:t>de um elemento é o </a:t>
            </a:r>
            <a:r>
              <a:rPr lang="pt-PT" sz="2700" dirty="0" smtClean="0"/>
              <a:t>“</a:t>
            </a:r>
            <a:r>
              <a:rPr lang="pt-PT" sz="2700" b="1" dirty="0" smtClean="0"/>
              <a:t>negativo</a:t>
            </a:r>
            <a:r>
              <a:rPr lang="pt-PT" sz="2700" dirty="0" smtClean="0"/>
              <a:t>” </a:t>
            </a:r>
            <a:r>
              <a:rPr lang="pt-PT" sz="2700" dirty="0"/>
              <a:t>do seu </a:t>
            </a:r>
            <a:r>
              <a:rPr lang="pt-PT" sz="2700" b="1" dirty="0"/>
              <a:t>espectro de emissão</a:t>
            </a:r>
            <a:r>
              <a:rPr lang="pt-PT" sz="2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533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Espectros de </a:t>
            </a:r>
            <a:r>
              <a:rPr lang="pt-PT" dirty="0" smtClean="0"/>
              <a:t>Absorção </a:t>
            </a:r>
            <a:r>
              <a:rPr lang="pt-PT" dirty="0"/>
              <a:t>de </a:t>
            </a:r>
            <a:r>
              <a:rPr lang="pt-PT" dirty="0" smtClean="0"/>
              <a:t>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91630"/>
            <a:ext cx="8532440" cy="2277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0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Espectros de </a:t>
            </a:r>
            <a:r>
              <a:rPr lang="pt-PT" dirty="0" smtClean="0"/>
              <a:t>Absorção </a:t>
            </a:r>
            <a:r>
              <a:rPr lang="pt-PT" dirty="0"/>
              <a:t>de </a:t>
            </a:r>
            <a:r>
              <a:rPr lang="pt-PT" dirty="0" smtClean="0"/>
              <a:t>Riscas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354888" cy="3268624"/>
          </a:xfrm>
        </p:spPr>
        <p:txBody>
          <a:bodyPr>
            <a:normAutofit/>
          </a:bodyPr>
          <a:lstStyle/>
          <a:p>
            <a:r>
              <a:rPr lang="pt-PT" sz="2700" b="1" dirty="0"/>
              <a:t>Elementos diferentes têm espectros </a:t>
            </a:r>
            <a:r>
              <a:rPr lang="pt-PT" sz="2700" b="1" dirty="0" smtClean="0"/>
              <a:t>diferentes</a:t>
            </a:r>
            <a:r>
              <a:rPr lang="pt-PT" sz="2700" dirty="0" smtClean="0"/>
              <a:t>.</a:t>
            </a:r>
          </a:p>
          <a:p>
            <a:endParaRPr lang="pt-PT" sz="2700" dirty="0" smtClean="0"/>
          </a:p>
          <a:p>
            <a:r>
              <a:rPr lang="pt-PT" sz="2700" dirty="0" smtClean="0"/>
              <a:t>O </a:t>
            </a:r>
            <a:r>
              <a:rPr lang="pt-PT" sz="2700" b="1" dirty="0"/>
              <a:t>espectro de riscas de um </a:t>
            </a:r>
            <a:r>
              <a:rPr lang="pt-PT" sz="2700" b="1" dirty="0" smtClean="0"/>
              <a:t>elemento </a:t>
            </a:r>
            <a:r>
              <a:rPr lang="pt-PT" sz="2700" dirty="0" smtClean="0"/>
              <a:t>(de emissão</a:t>
            </a:r>
            <a:br>
              <a:rPr lang="pt-PT" sz="2700" dirty="0" smtClean="0"/>
            </a:br>
            <a:r>
              <a:rPr lang="pt-PT" sz="2700" dirty="0" smtClean="0"/>
              <a:t>e de absorção) permite </a:t>
            </a:r>
            <a:r>
              <a:rPr lang="pt-PT" sz="2700" b="1" dirty="0" smtClean="0"/>
              <a:t>identificar a </a:t>
            </a:r>
            <a:r>
              <a:rPr lang="pt-PT" sz="2700" b="1" dirty="0"/>
              <a:t>sua </a:t>
            </a:r>
            <a:r>
              <a:rPr lang="pt-PT" sz="2700" b="1" dirty="0" smtClean="0"/>
              <a:t>presença</a:t>
            </a:r>
            <a:br>
              <a:rPr lang="pt-PT" sz="2700" b="1" dirty="0" smtClean="0"/>
            </a:br>
            <a:r>
              <a:rPr lang="pt-PT" sz="2700" dirty="0" smtClean="0"/>
              <a:t>em </a:t>
            </a:r>
            <a:r>
              <a:rPr lang="pt-PT" sz="2700" dirty="0"/>
              <a:t>qualquer material ou na </a:t>
            </a:r>
            <a:r>
              <a:rPr lang="pt-PT" sz="2700" b="1" dirty="0"/>
              <a:t>atmosfera </a:t>
            </a:r>
            <a:r>
              <a:rPr lang="pt-PT" sz="2700" b="1" dirty="0" smtClean="0"/>
              <a:t>das estrelas</a:t>
            </a:r>
            <a:r>
              <a:rPr lang="pt-PT" sz="2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27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pt-PT" dirty="0" smtClean="0"/>
              <a:t>2. ESPECTROS, RADIAÇÕES E ENERGIA</a:t>
            </a:r>
            <a:endParaRPr lang="pt-PT" dirty="0"/>
          </a:p>
        </p:txBody>
      </p:sp>
      <p:sp>
        <p:nvSpPr>
          <p:cNvPr id="9" name="Rectangle 7"/>
          <p:cNvSpPr/>
          <p:nvPr/>
        </p:nvSpPr>
        <p:spPr>
          <a:xfrm>
            <a:off x="611560" y="1491630"/>
            <a:ext cx="7776864" cy="24160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r>
              <a:rPr lang="pt-PT" sz="2700" dirty="0" smtClean="0"/>
              <a:t>2.2 APLICAÇÕES DAS RADIAÇÕES</a:t>
            </a:r>
            <a:endParaRPr lang="pt-PT" sz="2700" dirty="0"/>
          </a:p>
          <a:p>
            <a:pPr marL="268288"/>
            <a:r>
              <a:rPr lang="pt-PT" sz="2700" dirty="0" smtClean="0"/>
              <a:t>  · </a:t>
            </a:r>
            <a:r>
              <a:rPr lang="pt-PT" sz="2700" dirty="0"/>
              <a:t>Aplicações</a:t>
            </a:r>
            <a:r>
              <a:rPr lang="pt-PT" sz="2800" dirty="0"/>
              <a:t> </a:t>
            </a:r>
            <a:r>
              <a:rPr lang="pt-PT" sz="2800" dirty="0" smtClean="0"/>
              <a:t>Tecnológicas </a:t>
            </a:r>
            <a:r>
              <a:rPr lang="pt-PT" sz="2800" dirty="0"/>
              <a:t>das </a:t>
            </a:r>
            <a:r>
              <a:rPr lang="pt-PT" sz="2800" dirty="0" smtClean="0"/>
              <a:t>Radiações</a:t>
            </a:r>
          </a:p>
          <a:p>
            <a:pPr marL="268288"/>
            <a:r>
              <a:rPr lang="pt-PT" sz="2800" dirty="0" smtClean="0"/>
              <a:t>  · Espectros </a:t>
            </a:r>
            <a:r>
              <a:rPr lang="pt-PT" sz="2800" dirty="0"/>
              <a:t>de </a:t>
            </a:r>
            <a:r>
              <a:rPr lang="pt-PT" sz="2800" dirty="0" smtClean="0"/>
              <a:t>Absorção</a:t>
            </a:r>
            <a:r>
              <a:rPr lang="pt-PT" sz="2800" dirty="0"/>
              <a:t> </a:t>
            </a:r>
            <a:r>
              <a:rPr lang="pt-PT" sz="2800" dirty="0" smtClean="0"/>
              <a:t>das Estrelas</a:t>
            </a:r>
            <a:endParaRPr lang="pt-PT" sz="2800" dirty="0"/>
          </a:p>
          <a:p>
            <a:r>
              <a:rPr lang="pt-PT" sz="2800" dirty="0" smtClean="0"/>
              <a:t>     · Efeito Fotoeléctrico</a:t>
            </a:r>
          </a:p>
          <a:p>
            <a:endParaRPr lang="pt-PT" sz="2800" dirty="0" smtClean="0"/>
          </a:p>
        </p:txBody>
      </p:sp>
    </p:spTree>
    <p:extLst>
      <p:ext uri="{BB962C8B-B14F-4D97-AF65-F5344CB8AC3E}">
        <p14:creationId xmlns:p14="http://schemas.microsoft.com/office/powerpoint/2010/main" val="267354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400" dirty="0"/>
              <a:t>Aplicações Tecnológicas das </a:t>
            </a:r>
            <a:r>
              <a:rPr lang="pt-PT" sz="4400" dirty="0" smtClean="0"/>
              <a:t>Radiações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066856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Existem </a:t>
            </a:r>
            <a:r>
              <a:rPr lang="pt-PT" sz="2700" b="1" dirty="0" smtClean="0"/>
              <a:t>aparelhos</a:t>
            </a:r>
            <a:r>
              <a:rPr lang="pt-PT" sz="2700" dirty="0" smtClean="0"/>
              <a:t> muito úteis </a:t>
            </a:r>
            <a:r>
              <a:rPr lang="pt-PT" sz="2700" dirty="0"/>
              <a:t>para a </a:t>
            </a:r>
            <a:r>
              <a:rPr lang="pt-PT" sz="2700" dirty="0" smtClean="0"/>
              <a:t>sociedade,</a:t>
            </a:r>
            <a:br>
              <a:rPr lang="pt-PT" sz="2700" dirty="0" smtClean="0"/>
            </a:br>
            <a:r>
              <a:rPr lang="pt-PT" sz="2700" dirty="0" smtClean="0"/>
              <a:t>que usam as </a:t>
            </a:r>
            <a:r>
              <a:rPr lang="pt-PT" sz="2700" b="1" dirty="0" smtClean="0"/>
              <a:t>radiações electromagnéticas</a:t>
            </a:r>
            <a:r>
              <a:rPr lang="pt-PT" sz="2700" dirty="0" smtClean="0"/>
              <a:t>, desde </a:t>
            </a:r>
            <a:r>
              <a:rPr lang="pt-PT" sz="2700" dirty="0"/>
              <a:t>as </a:t>
            </a:r>
            <a:r>
              <a:rPr lang="pt-PT" sz="2700" dirty="0" smtClean="0"/>
              <a:t>que têm </a:t>
            </a:r>
            <a:r>
              <a:rPr lang="pt-PT" sz="2700" b="1" dirty="0" smtClean="0"/>
              <a:t>menos energia </a:t>
            </a:r>
            <a:r>
              <a:rPr lang="pt-PT" sz="2700" dirty="0" smtClean="0"/>
              <a:t>(ondas </a:t>
            </a:r>
            <a:r>
              <a:rPr lang="pt-PT" sz="2700" dirty="0"/>
              <a:t>de rádio) </a:t>
            </a:r>
            <a:r>
              <a:rPr lang="pt-PT" sz="2700" dirty="0" smtClean="0"/>
              <a:t>até às com </a:t>
            </a:r>
            <a:r>
              <a:rPr lang="pt-PT" sz="2700" b="1" dirty="0" smtClean="0"/>
              <a:t>mais energia </a:t>
            </a:r>
            <a:r>
              <a:rPr lang="pt-PT" sz="2700" dirty="0" smtClean="0"/>
              <a:t>(raios-X </a:t>
            </a:r>
            <a:r>
              <a:rPr lang="pt-PT" sz="2700" dirty="0"/>
              <a:t>e </a:t>
            </a:r>
            <a:r>
              <a:rPr lang="pt-PT" sz="2700" dirty="0" smtClean="0"/>
              <a:t>raios-</a:t>
            </a:r>
            <a:r>
              <a:rPr lang="pt-PT" sz="2700" dirty="0" smtClean="0">
                <a:sym typeface="Symbol"/>
              </a:rPr>
              <a:t></a:t>
            </a:r>
            <a:r>
              <a:rPr lang="pt-PT" sz="2700" dirty="0" smtClean="0"/>
              <a:t>).</a:t>
            </a:r>
          </a:p>
          <a:p>
            <a:r>
              <a:rPr lang="pt-PT" sz="2700" dirty="0" smtClean="0"/>
              <a:t>Todas as radiações electromagnéticas são importantes para </a:t>
            </a:r>
            <a:r>
              <a:rPr lang="pt-PT" sz="2700" b="1" dirty="0" smtClean="0"/>
              <a:t>estudar o Universo</a:t>
            </a:r>
            <a:r>
              <a:rPr lang="pt-PT" sz="2700" dirty="0" smtClean="0"/>
              <a:t>, pois são libertadas pelas estrelas e por outros astros.</a:t>
            </a:r>
          </a:p>
          <a:p>
            <a:pPr marL="0" indent="0">
              <a:buNone/>
            </a:pP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37624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000" dirty="0"/>
              <a:t>Aplicações Tecnológicas das Radiações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323528" y="1352551"/>
            <a:ext cx="8534400" cy="3268624"/>
          </a:xfrm>
        </p:spPr>
        <p:txBody>
          <a:bodyPr>
            <a:normAutofit/>
          </a:bodyPr>
          <a:lstStyle/>
          <a:p>
            <a:r>
              <a:rPr lang="pt-PT" sz="2700" b="1" dirty="0"/>
              <a:t>Radiações </a:t>
            </a:r>
            <a:r>
              <a:rPr lang="pt-PT" sz="2700" b="1" dirty="0" smtClean="0"/>
              <a:t>visíveis:</a:t>
            </a:r>
          </a:p>
          <a:p>
            <a:pPr lvl="1"/>
            <a:r>
              <a:rPr lang="pt-PT" sz="2700" dirty="0" smtClean="0"/>
              <a:t>Permitem ver o mundo e conhecer </a:t>
            </a:r>
            <a:r>
              <a:rPr lang="pt-PT" sz="2700" dirty="0"/>
              <a:t>o </a:t>
            </a:r>
            <a:r>
              <a:rPr lang="pt-PT" sz="2700" dirty="0" smtClean="0"/>
              <a:t>Universo;</a:t>
            </a:r>
          </a:p>
          <a:p>
            <a:pPr lvl="1"/>
            <a:r>
              <a:rPr lang="pt-PT" sz="2700" dirty="0" smtClean="0"/>
              <a:t>São responsáveis pela cor dos materiais (luz reflectida);</a:t>
            </a:r>
          </a:p>
          <a:p>
            <a:pPr lvl="1"/>
            <a:r>
              <a:rPr lang="pt-PT" sz="2700" dirty="0" smtClean="0"/>
              <a:t>Permitem a produção do laser (luz monocromática –</a:t>
            </a:r>
            <a:br>
              <a:rPr lang="pt-PT" sz="2700" dirty="0" smtClean="0"/>
            </a:br>
            <a:r>
              <a:rPr lang="pt-PT" sz="2700" dirty="0" smtClean="0"/>
              <a:t>só com uma cor). 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19002042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400" dirty="0"/>
              <a:t>Aplicações Tecnológicas das Radiações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2915816" y="1352549"/>
            <a:ext cx="6048672" cy="3268625"/>
          </a:xfrm>
        </p:spPr>
        <p:txBody>
          <a:bodyPr/>
          <a:lstStyle/>
          <a:p>
            <a:r>
              <a:rPr lang="pt-PT" sz="2700" dirty="0"/>
              <a:t>Consoante a energia </a:t>
            </a:r>
            <a:r>
              <a:rPr lang="pt-PT" sz="2700" dirty="0" smtClean="0"/>
              <a:t>do </a:t>
            </a:r>
            <a:r>
              <a:rPr lang="pt-PT" sz="2700" b="1" dirty="0" smtClean="0"/>
              <a:t>laser</a:t>
            </a:r>
            <a:r>
              <a:rPr lang="pt-PT" sz="2700" dirty="0" smtClean="0"/>
              <a:t>,</a:t>
            </a:r>
            <a:br>
              <a:rPr lang="pt-PT" sz="2700" dirty="0" smtClean="0"/>
            </a:br>
            <a:r>
              <a:rPr lang="pt-PT" sz="2700" dirty="0" smtClean="0"/>
              <a:t>este poderá </a:t>
            </a:r>
            <a:r>
              <a:rPr lang="pt-PT" sz="2700" dirty="0"/>
              <a:t>ser usado para </a:t>
            </a:r>
            <a:r>
              <a:rPr lang="pt-PT" sz="2700" b="1" dirty="0"/>
              <a:t>cortar</a:t>
            </a:r>
            <a:r>
              <a:rPr lang="pt-PT" sz="2700" dirty="0"/>
              <a:t> materiais, para </a:t>
            </a:r>
            <a:r>
              <a:rPr lang="pt-PT" sz="2700" b="1" dirty="0"/>
              <a:t>esterilizar</a:t>
            </a:r>
            <a:r>
              <a:rPr lang="pt-PT" sz="2700" dirty="0"/>
              <a:t> instrumentos cirúrgicos </a:t>
            </a:r>
            <a:r>
              <a:rPr lang="pt-PT" sz="2700" dirty="0" smtClean="0"/>
              <a:t>e como </a:t>
            </a:r>
            <a:r>
              <a:rPr lang="pt-PT" sz="2700" b="1" dirty="0"/>
              <a:t>bisturi</a:t>
            </a:r>
            <a:r>
              <a:rPr lang="pt-PT" sz="2700" dirty="0"/>
              <a:t> cirúrgico.</a:t>
            </a:r>
          </a:p>
          <a:p>
            <a:endParaRPr lang="pt-P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24896"/>
            <a:ext cx="214312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9580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endParaRPr lang="pt-PT" dirty="0"/>
          </a:p>
        </p:txBody>
      </p:sp>
      <p:sp>
        <p:nvSpPr>
          <p:cNvPr id="2" name="Marcador de Posição da Imagem 1"/>
          <p:cNvSpPr>
            <a:spLocks noGrp="1"/>
          </p:cNvSpPr>
          <p:nvPr>
            <p:ph type="pic" idx="1"/>
          </p:nvPr>
        </p:nvSpPr>
        <p:spPr/>
      </p:sp>
      <p:grpSp>
        <p:nvGrpSpPr>
          <p:cNvPr id="11" name="Grupo 10"/>
          <p:cNvGrpSpPr/>
          <p:nvPr/>
        </p:nvGrpSpPr>
        <p:grpSpPr>
          <a:xfrm>
            <a:off x="2361028" y="40219"/>
            <a:ext cx="5451332" cy="4979803"/>
            <a:chOff x="2361028" y="40219"/>
            <a:chExt cx="5451332" cy="4979803"/>
          </a:xfrm>
        </p:grpSpPr>
        <p:pic>
          <p:nvPicPr>
            <p:cNvPr id="10" name="Picture 2" descr="C:\Users\Nelson\Pictures\Via Lactea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1028" y="40219"/>
              <a:ext cx="5451332" cy="4979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 rot="19800000">
              <a:off x="5013622" y="3332155"/>
              <a:ext cx="98584" cy="103691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>
          <a:xfrm>
            <a:off x="1600200" y="4577680"/>
            <a:ext cx="7315200" cy="514350"/>
          </a:xfrm>
        </p:spPr>
        <p:txBody>
          <a:bodyPr>
            <a:noAutofit/>
          </a:bodyPr>
          <a:lstStyle>
            <a:extLst/>
          </a:lstStyle>
          <a:p>
            <a:r>
              <a:rPr lang="pt-PT" sz="2800" b="1" dirty="0" smtClean="0"/>
              <a:t>        A Via Láctea e o Sistema Solar</a:t>
            </a:r>
            <a:endParaRPr lang="pt-PT" sz="2800" b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400" dirty="0"/>
              <a:t>Aplicações Tecnológicas das Radiações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2843808" y="1352549"/>
            <a:ext cx="5887293" cy="3268625"/>
          </a:xfrm>
        </p:spPr>
        <p:txBody>
          <a:bodyPr>
            <a:normAutofit/>
          </a:bodyPr>
          <a:lstStyle/>
          <a:p>
            <a:r>
              <a:rPr lang="pt-PT" sz="2700" b="1" dirty="0" smtClean="0"/>
              <a:t>Ondas </a:t>
            </a:r>
            <a:r>
              <a:rPr lang="pt-PT" sz="2700" b="1" dirty="0"/>
              <a:t>de </a:t>
            </a:r>
            <a:r>
              <a:rPr lang="pt-PT" sz="2700" b="1" dirty="0" smtClean="0"/>
              <a:t>rádio</a:t>
            </a:r>
            <a:r>
              <a:rPr lang="pt-PT" sz="2700" dirty="0" smtClean="0"/>
              <a:t>:</a:t>
            </a:r>
            <a:endParaRPr lang="pt-PT" sz="2700" dirty="0"/>
          </a:p>
          <a:p>
            <a:pPr lvl="1"/>
            <a:r>
              <a:rPr lang="pt-PT" sz="2700" dirty="0" smtClean="0"/>
              <a:t>São utilizadas </a:t>
            </a:r>
            <a:r>
              <a:rPr lang="pt-PT" sz="2700" dirty="0"/>
              <a:t>em </a:t>
            </a:r>
            <a:r>
              <a:rPr lang="pt-PT" sz="2700" b="1" dirty="0"/>
              <a:t>telecomunicações</a:t>
            </a:r>
            <a:r>
              <a:rPr lang="pt-PT" sz="2700" dirty="0"/>
              <a:t> e </a:t>
            </a:r>
            <a:r>
              <a:rPr lang="pt-PT" sz="2700" b="1" dirty="0" smtClean="0"/>
              <a:t>radiodifusão</a:t>
            </a:r>
            <a:r>
              <a:rPr lang="pt-PT" sz="2700" dirty="0" smtClean="0"/>
              <a:t>, consoante </a:t>
            </a:r>
            <a:r>
              <a:rPr lang="pt-PT" sz="2700" dirty="0"/>
              <a:t>a </a:t>
            </a:r>
            <a:r>
              <a:rPr lang="pt-PT" sz="2700" dirty="0" smtClean="0"/>
              <a:t>sua energia (telemóveis, rádio, televisão </a:t>
            </a:r>
            <a:r>
              <a:rPr lang="pt-PT" sz="2700" dirty="0"/>
              <a:t>e </a:t>
            </a:r>
            <a:r>
              <a:rPr lang="pt-PT" sz="2700" dirty="0" smtClean="0"/>
              <a:t>radares).</a:t>
            </a:r>
            <a:endParaRPr lang="pt-PT" sz="27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7614"/>
            <a:ext cx="2152650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34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400" dirty="0"/>
              <a:t>Aplicações Tecnológicas das Radiações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2987824" y="1352549"/>
            <a:ext cx="5976664" cy="3268625"/>
          </a:xfrm>
        </p:spPr>
        <p:txBody>
          <a:bodyPr>
            <a:normAutofit/>
          </a:bodyPr>
          <a:lstStyle/>
          <a:p>
            <a:r>
              <a:rPr lang="pt-PT" sz="2700" b="1" dirty="0" smtClean="0"/>
              <a:t>Microondas</a:t>
            </a:r>
            <a:r>
              <a:rPr lang="pt-PT" sz="2700" dirty="0" smtClean="0"/>
              <a:t>:</a:t>
            </a:r>
            <a:endParaRPr lang="pt-PT" sz="2700" dirty="0"/>
          </a:p>
          <a:p>
            <a:pPr lvl="1"/>
            <a:r>
              <a:rPr lang="pt-PT" sz="2700" dirty="0" smtClean="0"/>
              <a:t>Têm </a:t>
            </a:r>
            <a:r>
              <a:rPr lang="pt-PT" sz="2700" dirty="0"/>
              <a:t>elevado </a:t>
            </a:r>
            <a:r>
              <a:rPr lang="pt-PT" sz="2700" b="1" dirty="0" smtClean="0"/>
              <a:t>efeito térmico</a:t>
            </a:r>
            <a:br>
              <a:rPr lang="pt-PT" sz="2700" b="1" dirty="0" smtClean="0"/>
            </a:br>
            <a:r>
              <a:rPr lang="pt-PT" sz="2700" dirty="0" smtClean="0"/>
              <a:t>(aquecem </a:t>
            </a:r>
            <a:r>
              <a:rPr lang="pt-PT" sz="2700" dirty="0"/>
              <a:t>facilmente os </a:t>
            </a:r>
            <a:r>
              <a:rPr lang="pt-PT" sz="2700" dirty="0" smtClean="0"/>
              <a:t>materiais);</a:t>
            </a:r>
          </a:p>
          <a:p>
            <a:pPr lvl="1"/>
            <a:r>
              <a:rPr lang="pt-PT" sz="2700" dirty="0" smtClean="0"/>
              <a:t>São </a:t>
            </a:r>
            <a:r>
              <a:rPr lang="pt-PT" sz="2700" dirty="0"/>
              <a:t>usadas </a:t>
            </a:r>
            <a:r>
              <a:rPr lang="pt-PT" sz="2700" dirty="0" smtClean="0"/>
              <a:t>nos </a:t>
            </a:r>
            <a:r>
              <a:rPr lang="pt-PT" sz="2700" b="1" dirty="0" smtClean="0"/>
              <a:t>fornos microondas</a:t>
            </a:r>
            <a:r>
              <a:rPr lang="pt-PT" sz="2700" dirty="0" smtClean="0"/>
              <a:t>;</a:t>
            </a:r>
            <a:endParaRPr lang="pt-PT" sz="2700" dirty="0"/>
          </a:p>
          <a:p>
            <a:pPr lvl="1"/>
            <a:r>
              <a:rPr lang="pt-PT" sz="2700" dirty="0" smtClean="0"/>
              <a:t>São usadas nos </a:t>
            </a:r>
            <a:r>
              <a:rPr lang="pt-PT" sz="2700" b="1" dirty="0" smtClean="0"/>
              <a:t>radares</a:t>
            </a:r>
            <a:r>
              <a:rPr lang="pt-PT" sz="2700" dirty="0" smtClean="0"/>
              <a:t> </a:t>
            </a:r>
            <a:r>
              <a:rPr lang="pt-PT" sz="2700" dirty="0"/>
              <a:t>e </a:t>
            </a:r>
            <a:r>
              <a:rPr lang="pt-PT" sz="2700" b="1" dirty="0" smtClean="0"/>
              <a:t>radiotelescópios</a:t>
            </a:r>
            <a:r>
              <a:rPr lang="pt-PT" sz="2700" dirty="0" smtClean="0"/>
              <a:t> (</a:t>
            </a:r>
            <a:r>
              <a:rPr lang="pt-PT" sz="2700" dirty="0" err="1" smtClean="0"/>
              <a:t>radioastronomia</a:t>
            </a:r>
            <a:r>
              <a:rPr lang="pt-PT" sz="2700" dirty="0" smtClean="0"/>
              <a:t>).</a:t>
            </a:r>
            <a:endParaRPr lang="pt-PT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67" y="1347614"/>
            <a:ext cx="2359149" cy="3627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89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400" dirty="0"/>
              <a:t>Aplicações Tecnológicas das Radiações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2339752" y="1352549"/>
            <a:ext cx="6723384" cy="3268625"/>
          </a:xfrm>
        </p:spPr>
        <p:txBody>
          <a:bodyPr>
            <a:normAutofit/>
          </a:bodyPr>
          <a:lstStyle/>
          <a:p>
            <a:r>
              <a:rPr lang="pt-PT" b="1" dirty="0"/>
              <a:t>Radiações </a:t>
            </a:r>
            <a:r>
              <a:rPr lang="pt-PT" b="1" dirty="0" smtClean="0"/>
              <a:t>infravermelhas:</a:t>
            </a:r>
            <a:r>
              <a:rPr lang="pt-PT" dirty="0" smtClean="0"/>
              <a:t> </a:t>
            </a:r>
            <a:endParaRPr lang="pt-PT" dirty="0"/>
          </a:p>
          <a:p>
            <a:pPr lvl="1"/>
            <a:r>
              <a:rPr lang="pt-PT" sz="2700" dirty="0" smtClean="0"/>
              <a:t>São </a:t>
            </a:r>
            <a:r>
              <a:rPr lang="pt-PT" sz="2700" dirty="0"/>
              <a:t>as radiações de </a:t>
            </a:r>
            <a:r>
              <a:rPr lang="pt-PT" sz="2700" b="1" dirty="0"/>
              <a:t>maior efeito </a:t>
            </a:r>
            <a:r>
              <a:rPr lang="pt-PT" sz="2700" b="1" dirty="0" smtClean="0"/>
              <a:t>térmico</a:t>
            </a:r>
            <a:r>
              <a:rPr lang="pt-PT" sz="2700" dirty="0" smtClean="0"/>
              <a:t>;</a:t>
            </a:r>
            <a:endParaRPr lang="pt-PT" sz="2700" dirty="0"/>
          </a:p>
          <a:p>
            <a:pPr lvl="1"/>
            <a:r>
              <a:rPr lang="pt-PT" sz="2700" dirty="0" smtClean="0"/>
              <a:t>São </a:t>
            </a:r>
            <a:r>
              <a:rPr lang="pt-PT" sz="2700" dirty="0"/>
              <a:t>usadas </a:t>
            </a:r>
            <a:r>
              <a:rPr lang="pt-PT" sz="2700" dirty="0" smtClean="0"/>
              <a:t>em painéis </a:t>
            </a:r>
            <a:r>
              <a:rPr lang="pt-PT" sz="2700" dirty="0"/>
              <a:t>solares, </a:t>
            </a:r>
            <a:r>
              <a:rPr lang="pt-PT" sz="2700" dirty="0" smtClean="0"/>
              <a:t>fornos, telecomandos, fotografias, termografia (diagnóstico </a:t>
            </a:r>
            <a:r>
              <a:rPr lang="pt-PT" sz="2700" dirty="0"/>
              <a:t>de doenças circulatórias</a:t>
            </a:r>
            <a:r>
              <a:rPr lang="pt-PT" sz="2700" dirty="0" smtClean="0"/>
              <a:t>) e aparelhos de visão nocturna.</a:t>
            </a:r>
            <a:endParaRPr lang="pt-PT" sz="27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9621"/>
            <a:ext cx="2277616" cy="325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444249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000" dirty="0"/>
              <a:t>Aplicações Tecnológicas das Radiações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539552" y="1352551"/>
            <a:ext cx="8604448" cy="3268624"/>
          </a:xfrm>
        </p:spPr>
        <p:txBody>
          <a:bodyPr>
            <a:noAutofit/>
          </a:bodyPr>
          <a:lstStyle/>
          <a:p>
            <a:r>
              <a:rPr lang="pt-PT" sz="2700" b="1" dirty="0"/>
              <a:t>Radiações ultravioletas </a:t>
            </a:r>
            <a:r>
              <a:rPr lang="pt-PT" sz="2700" dirty="0"/>
              <a:t>(UV</a:t>
            </a:r>
            <a:r>
              <a:rPr lang="pt-PT" sz="2700" dirty="0" smtClean="0"/>
              <a:t>):</a:t>
            </a:r>
            <a:endParaRPr lang="pt-PT" sz="2700" dirty="0"/>
          </a:p>
          <a:p>
            <a:pPr lvl="1"/>
            <a:r>
              <a:rPr lang="pt-PT" sz="2700" dirty="0" smtClean="0"/>
              <a:t>Uma parte das radiações UV do Sol, são </a:t>
            </a:r>
            <a:r>
              <a:rPr lang="pt-PT" sz="2700" b="1" dirty="0" smtClean="0"/>
              <a:t>absorvidas</a:t>
            </a:r>
            <a:r>
              <a:rPr lang="pt-PT" sz="2700" dirty="0" smtClean="0"/>
              <a:t> pela </a:t>
            </a:r>
            <a:r>
              <a:rPr lang="pt-PT" sz="2700" b="1" dirty="0"/>
              <a:t>camada de ozono </a:t>
            </a:r>
            <a:r>
              <a:rPr lang="pt-PT" sz="2700" dirty="0"/>
              <a:t>da </a:t>
            </a:r>
            <a:r>
              <a:rPr lang="pt-PT" sz="2700" dirty="0" smtClean="0"/>
              <a:t>atmosfera;</a:t>
            </a:r>
            <a:endParaRPr lang="pt-PT" sz="2700" dirty="0"/>
          </a:p>
          <a:p>
            <a:pPr lvl="1"/>
            <a:r>
              <a:rPr lang="pt-PT" sz="2700" dirty="0" smtClean="0"/>
              <a:t>Provocam </a:t>
            </a:r>
            <a:r>
              <a:rPr lang="pt-PT" sz="2700" dirty="0"/>
              <a:t>reacções químicas nas </a:t>
            </a:r>
            <a:r>
              <a:rPr lang="pt-PT" sz="2700" dirty="0" smtClean="0"/>
              <a:t>células</a:t>
            </a:r>
            <a:br>
              <a:rPr lang="pt-PT" sz="2700" dirty="0" smtClean="0"/>
            </a:br>
            <a:r>
              <a:rPr lang="pt-PT" sz="2700" dirty="0" smtClean="0"/>
              <a:t>(acção </a:t>
            </a:r>
            <a:r>
              <a:rPr lang="pt-PT" sz="2700" dirty="0"/>
              <a:t>fotoquímica</a:t>
            </a:r>
            <a:r>
              <a:rPr lang="pt-PT" sz="2700" dirty="0" smtClean="0"/>
              <a:t>), importantes para a vida,</a:t>
            </a:r>
            <a:br>
              <a:rPr lang="pt-PT" sz="2700" dirty="0" smtClean="0"/>
            </a:br>
            <a:r>
              <a:rPr lang="pt-PT" sz="2700" dirty="0" smtClean="0"/>
              <a:t>como a </a:t>
            </a:r>
            <a:r>
              <a:rPr lang="pt-PT" sz="2700" b="1" dirty="0"/>
              <a:t>formação </a:t>
            </a:r>
            <a:r>
              <a:rPr lang="pt-PT" sz="2700" b="1" dirty="0" smtClean="0"/>
              <a:t>da vitamina D</a:t>
            </a:r>
            <a:r>
              <a:rPr lang="pt-PT" sz="2700" dirty="0" smtClean="0"/>
              <a:t>, mas em </a:t>
            </a:r>
            <a:r>
              <a:rPr lang="pt-PT" sz="2700" b="1" dirty="0" smtClean="0"/>
              <a:t>excesso</a:t>
            </a:r>
            <a:r>
              <a:rPr lang="pt-PT" sz="2700" dirty="0"/>
              <a:t/>
            </a:r>
            <a:br>
              <a:rPr lang="pt-PT" sz="2700" dirty="0"/>
            </a:br>
            <a:r>
              <a:rPr lang="pt-PT" sz="2700" dirty="0" smtClean="0"/>
              <a:t>são prejudiciais, provocando </a:t>
            </a:r>
            <a:r>
              <a:rPr lang="pt-PT" sz="2700" b="1" dirty="0" smtClean="0"/>
              <a:t>queimaduras</a:t>
            </a:r>
            <a:r>
              <a:rPr lang="pt-PT" sz="2700" dirty="0" smtClean="0"/>
              <a:t> e o</a:t>
            </a:r>
            <a:br>
              <a:rPr lang="pt-PT" sz="2700" dirty="0" smtClean="0"/>
            </a:br>
            <a:r>
              <a:rPr lang="pt-PT" sz="2700" b="1" dirty="0" smtClean="0"/>
              <a:t>cancro da pele</a:t>
            </a:r>
            <a:r>
              <a:rPr lang="pt-PT" sz="2700" dirty="0" smtClean="0"/>
              <a:t>;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210189646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400" dirty="0"/>
              <a:t>Aplicações Tecnológicas das Radiações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426896" cy="3268624"/>
          </a:xfrm>
        </p:spPr>
        <p:txBody>
          <a:bodyPr>
            <a:normAutofit/>
          </a:bodyPr>
          <a:lstStyle/>
          <a:p>
            <a:pPr lvl="1"/>
            <a:r>
              <a:rPr lang="pt-PT" sz="2700" dirty="0" smtClean="0"/>
              <a:t>São usadas </a:t>
            </a:r>
            <a:r>
              <a:rPr lang="pt-PT" sz="2700" dirty="0"/>
              <a:t>como </a:t>
            </a:r>
            <a:r>
              <a:rPr lang="pt-PT" sz="2700" b="1" dirty="0"/>
              <a:t>desinfectante</a:t>
            </a:r>
            <a:r>
              <a:rPr lang="pt-PT" sz="2700" dirty="0"/>
              <a:t> no </a:t>
            </a:r>
            <a:r>
              <a:rPr lang="pt-PT" sz="2700" dirty="0" smtClean="0"/>
              <a:t>tratamento</a:t>
            </a:r>
            <a:br>
              <a:rPr lang="pt-PT" sz="2700" dirty="0" smtClean="0"/>
            </a:br>
            <a:r>
              <a:rPr lang="pt-PT" sz="2700" dirty="0" smtClean="0"/>
              <a:t>de águas.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337309834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400" dirty="0"/>
              <a:t>Aplicações Tecnológicas das Radiações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2978947" y="1347614"/>
            <a:ext cx="6175325" cy="3268625"/>
          </a:xfrm>
        </p:spPr>
        <p:txBody>
          <a:bodyPr>
            <a:normAutofit/>
          </a:bodyPr>
          <a:lstStyle/>
          <a:p>
            <a:r>
              <a:rPr lang="pt-PT" dirty="0"/>
              <a:t> </a:t>
            </a:r>
            <a:r>
              <a:rPr lang="pt-PT" b="1" dirty="0" smtClean="0"/>
              <a:t>Raios-X</a:t>
            </a:r>
            <a:r>
              <a:rPr lang="pt-PT" dirty="0" smtClean="0"/>
              <a:t>:</a:t>
            </a:r>
            <a:endParaRPr lang="pt-PT" dirty="0"/>
          </a:p>
          <a:p>
            <a:pPr lvl="1"/>
            <a:r>
              <a:rPr lang="pt-PT" dirty="0" smtClean="0"/>
              <a:t>São </a:t>
            </a:r>
            <a:r>
              <a:rPr lang="pt-PT" dirty="0"/>
              <a:t>radiações </a:t>
            </a:r>
            <a:r>
              <a:rPr lang="pt-PT" dirty="0" smtClean="0"/>
              <a:t>que </a:t>
            </a:r>
            <a:r>
              <a:rPr lang="pt-PT" b="1" dirty="0" smtClean="0"/>
              <a:t>atravessam</a:t>
            </a:r>
            <a:r>
              <a:rPr lang="pt-PT" dirty="0" smtClean="0"/>
              <a:t> alguns materiais </a:t>
            </a:r>
            <a:r>
              <a:rPr lang="pt-PT" b="1" dirty="0" smtClean="0"/>
              <a:t>opacos</a:t>
            </a:r>
            <a:r>
              <a:rPr lang="pt-PT" dirty="0" smtClean="0"/>
              <a:t>, mas </a:t>
            </a:r>
            <a:r>
              <a:rPr lang="pt-PT" b="1" dirty="0" smtClean="0"/>
              <a:t>não atravessam </a:t>
            </a:r>
            <a:r>
              <a:rPr lang="pt-PT" dirty="0" smtClean="0"/>
              <a:t>os materiais </a:t>
            </a:r>
            <a:r>
              <a:rPr lang="pt-PT" b="1" dirty="0" smtClean="0"/>
              <a:t>mais densos </a:t>
            </a:r>
            <a:r>
              <a:rPr lang="pt-PT" dirty="0" smtClean="0"/>
              <a:t>(</a:t>
            </a:r>
            <a:r>
              <a:rPr lang="pt-PT" dirty="0" err="1" smtClean="0"/>
              <a:t>ex</a:t>
            </a:r>
            <a:r>
              <a:rPr lang="pt-PT" dirty="0" smtClean="0"/>
              <a:t>: ossos);</a:t>
            </a:r>
          </a:p>
          <a:p>
            <a:pPr lvl="1"/>
            <a:r>
              <a:rPr lang="pt-PT" dirty="0" smtClean="0"/>
              <a:t>São usados </a:t>
            </a:r>
            <a:r>
              <a:rPr lang="pt-PT" dirty="0"/>
              <a:t>em </a:t>
            </a:r>
            <a:r>
              <a:rPr lang="pt-PT" dirty="0" smtClean="0"/>
              <a:t>radiografia, TAC </a:t>
            </a:r>
            <a:r>
              <a:rPr lang="pt-PT" dirty="0"/>
              <a:t>(tomografia axial computorizada) </a:t>
            </a:r>
            <a:r>
              <a:rPr lang="pt-PT" dirty="0" smtClean="0"/>
              <a:t>e em </a:t>
            </a:r>
            <a:r>
              <a:rPr lang="pt-PT" dirty="0"/>
              <a:t>radioscopia.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84"/>
          <a:stretch/>
        </p:blipFill>
        <p:spPr bwMode="auto">
          <a:xfrm>
            <a:off x="107504" y="1491631"/>
            <a:ext cx="275827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22861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4400" dirty="0"/>
              <a:t>Aplicações Tecnológicas das Radiações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251520" y="1347614"/>
            <a:ext cx="8604448" cy="3268625"/>
          </a:xfrm>
        </p:spPr>
        <p:txBody>
          <a:bodyPr>
            <a:noAutofit/>
          </a:bodyPr>
          <a:lstStyle/>
          <a:p>
            <a:r>
              <a:rPr lang="pt-PT" sz="2700" dirty="0"/>
              <a:t> </a:t>
            </a:r>
            <a:r>
              <a:rPr lang="pt-PT" sz="2700" b="1" dirty="0" smtClean="0"/>
              <a:t>Radiações gama </a:t>
            </a:r>
            <a:r>
              <a:rPr lang="pt-PT" sz="2700" dirty="0" smtClean="0"/>
              <a:t>(</a:t>
            </a:r>
            <a:r>
              <a:rPr lang="pt-PT" sz="2700" dirty="0" smtClean="0">
                <a:sym typeface="Symbol"/>
              </a:rPr>
              <a:t>):</a:t>
            </a:r>
            <a:endParaRPr lang="pt-PT" sz="2700" dirty="0"/>
          </a:p>
          <a:p>
            <a:pPr lvl="1"/>
            <a:r>
              <a:rPr lang="pt-PT" sz="2700" dirty="0" smtClean="0"/>
              <a:t>São </a:t>
            </a:r>
            <a:r>
              <a:rPr lang="pt-PT" sz="2700" dirty="0"/>
              <a:t>radiações </a:t>
            </a:r>
            <a:r>
              <a:rPr lang="pt-PT" sz="2700" dirty="0" smtClean="0"/>
              <a:t>com </a:t>
            </a:r>
            <a:r>
              <a:rPr lang="pt-PT" sz="2700" b="1" dirty="0" smtClean="0"/>
              <a:t>muita energia</a:t>
            </a:r>
            <a:r>
              <a:rPr lang="pt-PT" sz="2700" dirty="0" smtClean="0"/>
              <a:t>, </a:t>
            </a:r>
            <a:r>
              <a:rPr lang="pt-PT" sz="2700" dirty="0"/>
              <a:t>perigosas </a:t>
            </a:r>
            <a:r>
              <a:rPr lang="pt-PT" sz="2700" dirty="0" smtClean="0"/>
              <a:t>para os seres vivos, podendo provocar </a:t>
            </a:r>
            <a:r>
              <a:rPr lang="pt-PT" sz="2700" b="1" dirty="0" smtClean="0"/>
              <a:t>cancro</a:t>
            </a:r>
            <a:r>
              <a:rPr lang="pt-PT" sz="2700" dirty="0" smtClean="0"/>
              <a:t>;</a:t>
            </a:r>
          </a:p>
          <a:p>
            <a:pPr lvl="1"/>
            <a:r>
              <a:rPr lang="pt-PT" sz="2700" dirty="0" smtClean="0"/>
              <a:t>Os </a:t>
            </a:r>
            <a:r>
              <a:rPr lang="pt-PT" sz="2700" b="1" dirty="0" smtClean="0"/>
              <a:t>materiais radioactivos </a:t>
            </a:r>
            <a:r>
              <a:rPr lang="pt-PT" sz="2700" dirty="0" smtClean="0"/>
              <a:t>libertam estas radiações;</a:t>
            </a:r>
            <a:endParaRPr lang="pt-PT" sz="2700" dirty="0"/>
          </a:p>
          <a:p>
            <a:pPr lvl="1"/>
            <a:r>
              <a:rPr lang="pt-PT" sz="2700" dirty="0" smtClean="0"/>
              <a:t>São </a:t>
            </a:r>
            <a:r>
              <a:rPr lang="pt-PT" sz="2700" b="1" dirty="0"/>
              <a:t>muito penetrantes</a:t>
            </a:r>
            <a:r>
              <a:rPr lang="pt-PT" sz="2700" dirty="0"/>
              <a:t>, podendo atravessar </a:t>
            </a:r>
            <a:r>
              <a:rPr lang="pt-PT" sz="2700" dirty="0" smtClean="0"/>
              <a:t>um muro </a:t>
            </a:r>
            <a:r>
              <a:rPr lang="pt-PT" sz="2700" dirty="0"/>
              <a:t>de betão ou uma parede de chumbo de cerca </a:t>
            </a:r>
            <a:r>
              <a:rPr lang="pt-PT" sz="2700" dirty="0" smtClean="0"/>
              <a:t>de vinte </a:t>
            </a:r>
            <a:r>
              <a:rPr lang="pt-PT" sz="2700" dirty="0"/>
              <a:t>centímetros</a:t>
            </a:r>
            <a:r>
              <a:rPr lang="pt-PT" sz="2700" dirty="0" smtClean="0"/>
              <a:t>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190117575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000" dirty="0"/>
              <a:t>Aplicações Tecnológicas das Radiações</a:t>
            </a:r>
            <a:endParaRPr lang="pt-PT" dirty="0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179512" y="1352549"/>
            <a:ext cx="8119541" cy="3268625"/>
          </a:xfrm>
        </p:spPr>
        <p:txBody>
          <a:bodyPr>
            <a:normAutofit/>
          </a:bodyPr>
          <a:lstStyle/>
          <a:p>
            <a:pPr lvl="1"/>
            <a:r>
              <a:rPr lang="pt-PT" dirty="0"/>
              <a:t>S</a:t>
            </a:r>
            <a:r>
              <a:rPr lang="pt-PT" dirty="0" smtClean="0"/>
              <a:t>ão usados para detectar defeitos em peças e analisar as soldaduras (gamagrafia), para destruir células </a:t>
            </a:r>
            <a:r>
              <a:rPr lang="pt-PT" dirty="0" err="1" smtClean="0"/>
              <a:t>tumorais</a:t>
            </a:r>
            <a:r>
              <a:rPr lang="pt-PT" dirty="0" smtClean="0"/>
              <a:t> (radioterapia), e para esterilizar seringas</a:t>
            </a:r>
            <a:r>
              <a:rPr lang="pt-PT" dirty="0"/>
              <a:t>, </a:t>
            </a:r>
            <a:r>
              <a:rPr lang="pt-PT" dirty="0" smtClean="0"/>
              <a:t>próteses e </a:t>
            </a:r>
            <a:r>
              <a:rPr lang="pt-PT" dirty="0"/>
              <a:t>instrumentos </a:t>
            </a:r>
            <a:r>
              <a:rPr lang="pt-PT" dirty="0" smtClean="0"/>
              <a:t>cirúrgicos</a:t>
            </a:r>
            <a:r>
              <a:rPr lang="pt-P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118037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6854" y="118110"/>
            <a:ext cx="8557146" cy="1005840"/>
          </a:xfrm>
        </p:spPr>
        <p:txBody>
          <a:bodyPr>
            <a:noAutofit/>
          </a:bodyPr>
          <a:lstStyle/>
          <a:p>
            <a:r>
              <a:rPr lang="pt-PT" sz="4000" dirty="0" smtClean="0"/>
              <a:t>Espectros </a:t>
            </a:r>
            <a:r>
              <a:rPr lang="pt-PT" sz="4000" dirty="0"/>
              <a:t>de Absorção das </a:t>
            </a:r>
            <a:r>
              <a:rPr lang="pt-PT" sz="4000" dirty="0" smtClean="0"/>
              <a:t>Estrelas</a:t>
            </a:r>
            <a:endParaRPr lang="pt-PT" sz="40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534400" cy="3268624"/>
          </a:xfrm>
        </p:spPr>
        <p:txBody>
          <a:bodyPr>
            <a:normAutofit fontScale="92500" lnSpcReduction="10000"/>
          </a:bodyPr>
          <a:lstStyle/>
          <a:p>
            <a:r>
              <a:rPr lang="pt-PT" dirty="0" smtClean="0"/>
              <a:t>Existe uma relação </a:t>
            </a:r>
            <a:r>
              <a:rPr lang="pt-PT" dirty="0"/>
              <a:t>entre as </a:t>
            </a:r>
            <a:r>
              <a:rPr lang="pt-PT" b="1" dirty="0"/>
              <a:t>radiações emitidas </a:t>
            </a:r>
            <a:r>
              <a:rPr lang="pt-PT" dirty="0" smtClean="0"/>
              <a:t>pelas estrelas, a sua </a:t>
            </a:r>
            <a:r>
              <a:rPr lang="pt-PT" b="1" dirty="0"/>
              <a:t>composição</a:t>
            </a:r>
            <a:r>
              <a:rPr lang="pt-PT" dirty="0"/>
              <a:t> </a:t>
            </a:r>
            <a:r>
              <a:rPr lang="pt-PT" dirty="0" smtClean="0"/>
              <a:t>e </a:t>
            </a:r>
            <a:r>
              <a:rPr lang="pt-PT" b="1" dirty="0" smtClean="0"/>
              <a:t>temperatura superficial</a:t>
            </a:r>
            <a:r>
              <a:rPr lang="pt-PT" dirty="0" smtClean="0"/>
              <a:t>.</a:t>
            </a:r>
            <a:endParaRPr lang="pt-PT" dirty="0"/>
          </a:p>
          <a:p>
            <a:r>
              <a:rPr lang="pt-PT" dirty="0" smtClean="0"/>
              <a:t>O espectro da </a:t>
            </a:r>
            <a:r>
              <a:rPr lang="pt-PT" dirty="0"/>
              <a:t>luz </a:t>
            </a:r>
            <a:r>
              <a:rPr lang="pt-PT" dirty="0" smtClean="0"/>
              <a:t>de uma estrela possui </a:t>
            </a:r>
            <a:r>
              <a:rPr lang="pt-PT" b="1" dirty="0"/>
              <a:t>riscas </a:t>
            </a:r>
            <a:r>
              <a:rPr lang="pt-PT" b="1" dirty="0" smtClean="0"/>
              <a:t>escuras</a:t>
            </a:r>
            <a:br>
              <a:rPr lang="pt-PT" b="1" dirty="0" smtClean="0"/>
            </a:br>
            <a:r>
              <a:rPr lang="pt-PT" dirty="0" smtClean="0"/>
              <a:t>(é </a:t>
            </a:r>
            <a:r>
              <a:rPr lang="pt-PT" dirty="0"/>
              <a:t>um </a:t>
            </a:r>
            <a:r>
              <a:rPr lang="pt-PT" b="1" dirty="0"/>
              <a:t>espectro de absorção de riscas</a:t>
            </a:r>
            <a:r>
              <a:rPr lang="pt-PT" dirty="0" smtClean="0"/>
              <a:t>), sobrepostas </a:t>
            </a:r>
            <a:r>
              <a:rPr lang="pt-PT" dirty="0"/>
              <a:t>ao seu </a:t>
            </a:r>
            <a:r>
              <a:rPr lang="pt-PT" b="1" dirty="0"/>
              <a:t>espectro </a:t>
            </a:r>
            <a:r>
              <a:rPr lang="pt-PT" b="1" dirty="0" smtClean="0"/>
              <a:t>de emissão contínuo</a:t>
            </a:r>
            <a:r>
              <a:rPr lang="pt-PT" dirty="0" smtClean="0"/>
              <a:t>.</a:t>
            </a:r>
            <a:endParaRPr lang="pt-PT" dirty="0"/>
          </a:p>
          <a:p>
            <a:r>
              <a:rPr lang="pt-PT" dirty="0"/>
              <a:t>O</a:t>
            </a:r>
            <a:r>
              <a:rPr lang="pt-PT" dirty="0" smtClean="0"/>
              <a:t> </a:t>
            </a:r>
            <a:r>
              <a:rPr lang="pt-PT" dirty="0"/>
              <a:t>astrónomo </a:t>
            </a:r>
            <a:r>
              <a:rPr lang="pt-PT" dirty="0" smtClean="0"/>
              <a:t>alemão </a:t>
            </a:r>
            <a:r>
              <a:rPr lang="pt-PT" b="1" dirty="0" smtClean="0"/>
              <a:t>Joseph </a:t>
            </a:r>
            <a:r>
              <a:rPr lang="pt-PT" b="1" dirty="0" err="1"/>
              <a:t>von</a:t>
            </a:r>
            <a:r>
              <a:rPr lang="pt-PT" b="1" dirty="0"/>
              <a:t> </a:t>
            </a:r>
            <a:r>
              <a:rPr lang="pt-PT" b="1" dirty="0" err="1" smtClean="0"/>
              <a:t>Fraunhofer</a:t>
            </a:r>
            <a:r>
              <a:rPr lang="pt-PT" dirty="0" smtClean="0"/>
              <a:t> observou estas riscas </a:t>
            </a:r>
            <a:r>
              <a:rPr lang="pt-PT" dirty="0"/>
              <a:t>(</a:t>
            </a:r>
            <a:r>
              <a:rPr lang="pt-PT" b="1" dirty="0"/>
              <a:t>riscas de </a:t>
            </a:r>
            <a:r>
              <a:rPr lang="pt-PT" b="1" dirty="0" err="1" smtClean="0"/>
              <a:t>Fraunhofer</a:t>
            </a:r>
            <a:r>
              <a:rPr lang="pt-PT" dirty="0" smtClean="0"/>
              <a:t>), no espectro da luz do Sol, </a:t>
            </a:r>
            <a:r>
              <a:rPr lang="pt-PT" dirty="0"/>
              <a:t>em 1814. </a:t>
            </a:r>
          </a:p>
        </p:txBody>
      </p:sp>
    </p:spTree>
    <p:extLst>
      <p:ext uri="{BB962C8B-B14F-4D97-AF65-F5344CB8AC3E}">
        <p14:creationId xmlns:p14="http://schemas.microsoft.com/office/powerpoint/2010/main" val="179592994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/>
              <a:t>Espectros de Absorção das Estrelas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/>
          </a:bodyPr>
          <a:lstStyle/>
          <a:p>
            <a:r>
              <a:rPr lang="pt-PT" dirty="0" smtClean="0"/>
              <a:t>As </a:t>
            </a:r>
            <a:r>
              <a:rPr lang="pt-PT" b="1" dirty="0" smtClean="0"/>
              <a:t>riscas escuras </a:t>
            </a:r>
            <a:r>
              <a:rPr lang="pt-PT" dirty="0" smtClean="0"/>
              <a:t>correspondem às radiações que foram </a:t>
            </a:r>
            <a:r>
              <a:rPr lang="pt-PT" b="1" dirty="0" smtClean="0"/>
              <a:t>absorvidas</a:t>
            </a:r>
            <a:r>
              <a:rPr lang="pt-PT" dirty="0" smtClean="0"/>
              <a:t> por elementos químicos, presentes na </a:t>
            </a:r>
            <a:r>
              <a:rPr lang="pt-PT" b="1" dirty="0" smtClean="0"/>
              <a:t>atmosfera da estrela</a:t>
            </a:r>
            <a:r>
              <a:rPr lang="pt-PT" dirty="0" smtClean="0"/>
              <a:t>.</a:t>
            </a:r>
            <a:endParaRPr lang="pt-P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15766"/>
            <a:ext cx="504825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61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Estrutura do Universo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534400" cy="3276600"/>
          </a:xfrm>
        </p:spPr>
        <p:txBody>
          <a:bodyPr>
            <a:normAutofit lnSpcReduction="10000"/>
          </a:bodyPr>
          <a:lstStyle/>
          <a:p>
            <a:r>
              <a:rPr lang="pt-PT" sz="2700" b="1" dirty="0" smtClean="0"/>
              <a:t>Nebulosas</a:t>
            </a:r>
            <a:r>
              <a:rPr lang="pt-PT" sz="2700" dirty="0" smtClean="0"/>
              <a:t> – Nuvens de gás (hidrogénio e hélio) e poeiras, que se formam </a:t>
            </a:r>
            <a:r>
              <a:rPr lang="pt-PT" sz="2700" dirty="0"/>
              <a:t>no final da </a:t>
            </a:r>
            <a:r>
              <a:rPr lang="pt-PT" sz="2700" dirty="0" smtClean="0"/>
              <a:t>vida de estrelas</a:t>
            </a:r>
            <a:br>
              <a:rPr lang="pt-PT" sz="2700" dirty="0" smtClean="0"/>
            </a:br>
            <a:r>
              <a:rPr lang="pt-PT" sz="2700" dirty="0" smtClean="0"/>
              <a:t>pouco densas. São locais de formação de novas estrelas </a:t>
            </a:r>
            <a:r>
              <a:rPr lang="pt-PT" sz="2700" dirty="0"/>
              <a:t>(</a:t>
            </a:r>
            <a:r>
              <a:rPr lang="pt-PT" sz="2700" dirty="0" err="1"/>
              <a:t>ex</a:t>
            </a:r>
            <a:r>
              <a:rPr lang="pt-PT" sz="2700" dirty="0"/>
              <a:t>: nebulosa de Orionte, </a:t>
            </a:r>
            <a:r>
              <a:rPr lang="pt-PT" sz="2700" dirty="0" smtClean="0"/>
              <a:t>na Via </a:t>
            </a:r>
            <a:r>
              <a:rPr lang="pt-PT" sz="2700" dirty="0"/>
              <a:t>Láctea)</a:t>
            </a:r>
            <a:r>
              <a:rPr lang="pt-PT" sz="2700" dirty="0" smtClean="0"/>
              <a:t>.</a:t>
            </a:r>
          </a:p>
          <a:p>
            <a:endParaRPr lang="pt-PT" sz="2700" b="1" dirty="0" smtClean="0"/>
          </a:p>
          <a:p>
            <a:r>
              <a:rPr lang="pt-PT" sz="2700" b="1" dirty="0" smtClean="0"/>
              <a:t>Buracos negros </a:t>
            </a:r>
            <a:r>
              <a:rPr lang="pt-PT" sz="2700" dirty="0" smtClean="0"/>
              <a:t>– Astros com uma grande força gravítica, que atraem a matéria e a luz, e que resultam da morte de estrelas muito densas.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124668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4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014" y="1107157"/>
            <a:ext cx="4767240" cy="3696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3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4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7994848" cy="3268624"/>
          </a:xfrm>
        </p:spPr>
        <p:txBody>
          <a:bodyPr>
            <a:normAutofit/>
          </a:bodyPr>
          <a:lstStyle/>
          <a:p>
            <a:r>
              <a:rPr lang="pt-PT" dirty="0"/>
              <a:t>No </a:t>
            </a:r>
            <a:r>
              <a:rPr lang="pt-PT" b="1" dirty="0"/>
              <a:t>núcleo da </a:t>
            </a:r>
            <a:r>
              <a:rPr lang="pt-PT" b="1" dirty="0" smtClean="0"/>
              <a:t>estrela </a:t>
            </a:r>
            <a:r>
              <a:rPr lang="pt-PT" dirty="0" smtClean="0"/>
              <a:t>(1), </a:t>
            </a:r>
            <a:r>
              <a:rPr lang="pt-PT" dirty="0"/>
              <a:t>onde as temperaturas são muito elevadas, ocorrem </a:t>
            </a:r>
            <a:r>
              <a:rPr lang="pt-PT" b="1" dirty="0"/>
              <a:t>reacções nucleares </a:t>
            </a:r>
            <a:r>
              <a:rPr lang="pt-PT" dirty="0"/>
              <a:t>que </a:t>
            </a:r>
            <a:r>
              <a:rPr lang="pt-PT" dirty="0" smtClean="0"/>
              <a:t>libertam </a:t>
            </a:r>
            <a:r>
              <a:rPr lang="pt-PT" b="1" dirty="0" smtClean="0"/>
              <a:t>radiações </a:t>
            </a:r>
            <a:r>
              <a:rPr lang="pt-PT" sz="3200" b="1" dirty="0" smtClean="0">
                <a:sym typeface="Symbol"/>
              </a:rPr>
              <a:t></a:t>
            </a:r>
            <a:r>
              <a:rPr lang="pt-PT" sz="3200" dirty="0" smtClean="0">
                <a:sym typeface="Symbol"/>
              </a:rPr>
              <a:t>,</a:t>
            </a:r>
            <a:r>
              <a:rPr lang="pt-PT" b="1" dirty="0" smtClean="0"/>
              <a:t> </a:t>
            </a:r>
            <a:r>
              <a:rPr lang="pt-PT" dirty="0" smtClean="0"/>
              <a:t>com muita energia.</a:t>
            </a:r>
          </a:p>
          <a:p>
            <a:r>
              <a:rPr lang="pt-PT" dirty="0" smtClean="0"/>
              <a:t>Estas </a:t>
            </a:r>
            <a:r>
              <a:rPr lang="pt-PT" dirty="0"/>
              <a:t>radiações </a:t>
            </a:r>
            <a:r>
              <a:rPr lang="pt-PT" dirty="0" smtClean="0"/>
              <a:t>chegam à </a:t>
            </a:r>
            <a:r>
              <a:rPr lang="pt-PT" b="1" dirty="0" smtClean="0"/>
              <a:t>superfície </a:t>
            </a:r>
            <a:r>
              <a:rPr lang="pt-PT" b="1" dirty="0"/>
              <a:t>da </a:t>
            </a:r>
            <a:r>
              <a:rPr lang="pt-PT" b="1" dirty="0" smtClean="0"/>
              <a:t>estrela</a:t>
            </a:r>
            <a:br>
              <a:rPr lang="pt-PT" b="1" dirty="0" smtClean="0"/>
            </a:br>
            <a:r>
              <a:rPr lang="pt-PT" dirty="0" smtClean="0"/>
              <a:t>(fotosfera - </a:t>
            </a:r>
            <a:r>
              <a:rPr lang="pt-PT" dirty="0"/>
              <a:t>2</a:t>
            </a:r>
            <a:r>
              <a:rPr lang="pt-PT" dirty="0" smtClean="0"/>
              <a:t>).</a:t>
            </a:r>
            <a:endParaRPr lang="pt-PT" dirty="0"/>
          </a:p>
          <a:p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3331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4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Na </a:t>
            </a:r>
            <a:r>
              <a:rPr lang="pt-PT" sz="2700" b="1" dirty="0" smtClean="0"/>
              <a:t>fotosfera</a:t>
            </a:r>
            <a:r>
              <a:rPr lang="pt-PT" sz="2700" dirty="0" smtClean="0"/>
              <a:t>, os elementos químicos libertam radiações com </a:t>
            </a:r>
            <a:r>
              <a:rPr lang="pt-PT" sz="2700" b="1" dirty="0" smtClean="0"/>
              <a:t>energias muito próximas</a:t>
            </a:r>
            <a:r>
              <a:rPr lang="pt-PT" sz="2700" dirty="0" smtClean="0"/>
              <a:t>, formando um </a:t>
            </a:r>
            <a:r>
              <a:rPr lang="pt-PT" sz="2700" b="1" dirty="0"/>
              <a:t>espectro de </a:t>
            </a:r>
            <a:r>
              <a:rPr lang="pt-PT" sz="2700" b="1" dirty="0" smtClean="0"/>
              <a:t>emissão contínuo</a:t>
            </a:r>
            <a:r>
              <a:rPr lang="pt-PT" sz="2700" dirty="0" smtClean="0"/>
              <a:t> (espectro térmico).</a:t>
            </a:r>
            <a:endParaRPr lang="pt-PT" sz="2700" dirty="0"/>
          </a:p>
          <a:p>
            <a:r>
              <a:rPr lang="pt-PT" sz="2700" dirty="0" smtClean="0"/>
              <a:t>Quando estas </a:t>
            </a:r>
            <a:r>
              <a:rPr lang="pt-PT" sz="2700" dirty="0"/>
              <a:t>radiações </a:t>
            </a:r>
            <a:r>
              <a:rPr lang="pt-PT" sz="2700" dirty="0" smtClean="0"/>
              <a:t>atravessam </a:t>
            </a:r>
            <a:r>
              <a:rPr lang="pt-PT" sz="2700" dirty="0"/>
              <a:t>a </a:t>
            </a:r>
            <a:r>
              <a:rPr lang="pt-PT" sz="2700" b="1" dirty="0" smtClean="0"/>
              <a:t>atmosfera</a:t>
            </a:r>
            <a:r>
              <a:rPr lang="pt-PT" sz="2700" dirty="0" smtClean="0"/>
              <a:t> da estrela (cromosfera – 3), algumas são </a:t>
            </a:r>
            <a:r>
              <a:rPr lang="pt-PT" sz="2700" b="1" dirty="0" smtClean="0"/>
              <a:t>absorvidas</a:t>
            </a:r>
            <a:r>
              <a:rPr lang="pt-PT" sz="2700" dirty="0" smtClean="0"/>
              <a:t>, formando-se um </a:t>
            </a:r>
            <a:r>
              <a:rPr lang="pt-PT" sz="2700" b="1" dirty="0" smtClean="0"/>
              <a:t>espectro </a:t>
            </a:r>
            <a:r>
              <a:rPr lang="pt-PT" sz="2700" b="1" dirty="0"/>
              <a:t>de absorção de </a:t>
            </a:r>
            <a:r>
              <a:rPr lang="pt-PT" sz="2700" b="1" dirty="0" smtClean="0"/>
              <a:t>riscas </a:t>
            </a:r>
            <a:r>
              <a:rPr lang="pt-PT" sz="2700" dirty="0" smtClean="0"/>
              <a:t>(4).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39379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4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­As riscas podem ter </a:t>
            </a:r>
            <a:r>
              <a:rPr lang="pt-PT" sz="2700" b="1" dirty="0" smtClean="0"/>
              <a:t>intensidade diferente</a:t>
            </a:r>
            <a:r>
              <a:rPr lang="pt-PT" sz="2700" dirty="0" smtClean="0"/>
              <a:t>:</a:t>
            </a:r>
            <a:br>
              <a:rPr lang="pt-PT" sz="2700" dirty="0" smtClean="0"/>
            </a:br>
            <a:r>
              <a:rPr lang="pt-PT" sz="2700" dirty="0" smtClean="0"/>
              <a:t>umas </a:t>
            </a:r>
            <a:r>
              <a:rPr lang="pt-PT" sz="2700" dirty="0"/>
              <a:t>são </a:t>
            </a:r>
            <a:r>
              <a:rPr lang="pt-PT" sz="2700" b="1" dirty="0"/>
              <a:t>mais escuras </a:t>
            </a:r>
            <a:r>
              <a:rPr lang="pt-PT" sz="2700" dirty="0"/>
              <a:t>(mais </a:t>
            </a:r>
            <a:r>
              <a:rPr lang="pt-PT" sz="2700" dirty="0" smtClean="0"/>
              <a:t>largas</a:t>
            </a:r>
            <a:r>
              <a:rPr lang="pt-PT" sz="2700" dirty="0"/>
              <a:t>) do que outras</a:t>
            </a:r>
            <a:r>
              <a:rPr lang="pt-PT" sz="2700" dirty="0" smtClean="0"/>
              <a:t>;­</a:t>
            </a:r>
          </a:p>
          <a:p>
            <a:r>
              <a:rPr lang="pt-PT" sz="2700" dirty="0" smtClean="0"/>
              <a:t>Há </a:t>
            </a:r>
            <a:r>
              <a:rPr lang="pt-PT" sz="2700" dirty="0"/>
              <a:t>riscas que </a:t>
            </a:r>
            <a:r>
              <a:rPr lang="pt-PT" sz="2700" b="1" dirty="0"/>
              <a:t>aparecem</a:t>
            </a:r>
            <a:r>
              <a:rPr lang="pt-PT" sz="2700" dirty="0"/>
              <a:t> nuns </a:t>
            </a:r>
            <a:r>
              <a:rPr lang="pt-PT" sz="2700" dirty="0" smtClean="0"/>
              <a:t>espectros mas</a:t>
            </a:r>
            <a:br>
              <a:rPr lang="pt-PT" sz="2700" dirty="0" smtClean="0"/>
            </a:br>
            <a:r>
              <a:rPr lang="pt-PT" sz="2700" b="1" dirty="0" smtClean="0"/>
              <a:t>não </a:t>
            </a:r>
            <a:r>
              <a:rPr lang="pt-PT" sz="2700" b="1" dirty="0"/>
              <a:t>aparecem</a:t>
            </a:r>
            <a:r>
              <a:rPr lang="pt-PT" sz="2700" dirty="0"/>
              <a:t> noutros</a:t>
            </a:r>
            <a:r>
              <a:rPr lang="pt-PT" sz="2700" dirty="0" smtClean="0"/>
              <a:t>;</a:t>
            </a:r>
            <a:endParaRPr lang="pt-PT" sz="27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9782"/>
            <a:ext cx="3672408" cy="176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064748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4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b="1" dirty="0" smtClean="0"/>
              <a:t>Comparando as </a:t>
            </a:r>
            <a:r>
              <a:rPr lang="pt-PT" sz="2700" b="1" dirty="0"/>
              <a:t>riscas </a:t>
            </a:r>
            <a:r>
              <a:rPr lang="pt-PT" sz="2700" dirty="0" smtClean="0"/>
              <a:t>dos espectros de absorção das estrelas, com </a:t>
            </a:r>
            <a:r>
              <a:rPr lang="pt-PT" sz="2700" dirty="0"/>
              <a:t>as </a:t>
            </a:r>
            <a:r>
              <a:rPr lang="pt-PT" sz="2700" dirty="0" smtClean="0"/>
              <a:t>riscas dos </a:t>
            </a:r>
            <a:r>
              <a:rPr lang="pt-PT" sz="2700" b="1" dirty="0"/>
              <a:t>espectros dos </a:t>
            </a:r>
            <a:r>
              <a:rPr lang="pt-PT" sz="2700" b="1" dirty="0" smtClean="0"/>
              <a:t>elementos</a:t>
            </a:r>
            <a:r>
              <a:rPr lang="pt-PT" sz="2700" dirty="0" smtClean="0"/>
              <a:t>, </a:t>
            </a:r>
            <a:r>
              <a:rPr lang="pt-PT" sz="2700" dirty="0"/>
              <a:t>obtidos em </a:t>
            </a:r>
            <a:r>
              <a:rPr lang="pt-PT" sz="2700" dirty="0" smtClean="0"/>
              <a:t>laboratório, pode verificar-se que </a:t>
            </a:r>
            <a:r>
              <a:rPr lang="pt-PT" sz="2700" dirty="0"/>
              <a:t>algumas </a:t>
            </a:r>
            <a:r>
              <a:rPr lang="pt-PT" sz="2700" dirty="0" smtClean="0"/>
              <a:t>riscas </a:t>
            </a:r>
            <a:r>
              <a:rPr lang="pt-PT" sz="2700" b="1" dirty="0" smtClean="0"/>
              <a:t>estão na mesma posição</a:t>
            </a:r>
            <a:r>
              <a:rPr lang="pt-PT" sz="2700" dirty="0" smtClean="0"/>
              <a:t>.</a:t>
            </a:r>
            <a:endParaRPr lang="pt-PT" sz="2700" dirty="0"/>
          </a:p>
          <a:p>
            <a:r>
              <a:rPr lang="pt-PT" sz="2700" dirty="0" smtClean="0"/>
              <a:t>Ficamos </a:t>
            </a:r>
            <a:r>
              <a:rPr lang="pt-PT" sz="2700" dirty="0"/>
              <a:t>assim a saber </a:t>
            </a:r>
            <a:r>
              <a:rPr lang="pt-PT" sz="2700" b="1" dirty="0" smtClean="0"/>
              <a:t>quais os </a:t>
            </a:r>
            <a:r>
              <a:rPr lang="pt-PT" sz="2700" b="1" dirty="0"/>
              <a:t>elementos </a:t>
            </a:r>
            <a:r>
              <a:rPr lang="pt-PT" sz="2700" b="1" dirty="0" smtClean="0"/>
              <a:t>químicos que </a:t>
            </a:r>
            <a:r>
              <a:rPr lang="pt-PT" sz="2700" b="1" dirty="0"/>
              <a:t>existem numa </a:t>
            </a:r>
            <a:r>
              <a:rPr lang="pt-PT" sz="2700" b="1" dirty="0" smtClean="0"/>
              <a:t>estrela</a:t>
            </a:r>
            <a:r>
              <a:rPr lang="pt-PT" sz="2700" dirty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9902"/>
            <a:ext cx="5939303" cy="99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05733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0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354888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Quanto </a:t>
            </a:r>
            <a:r>
              <a:rPr lang="pt-PT" sz="2700" dirty="0"/>
              <a:t>maior for a </a:t>
            </a:r>
            <a:r>
              <a:rPr lang="pt-PT" sz="2700" b="1" dirty="0"/>
              <a:t>quantidade de </a:t>
            </a:r>
            <a:r>
              <a:rPr lang="pt-PT" sz="2700" b="1" dirty="0" smtClean="0"/>
              <a:t>um elemento</a:t>
            </a:r>
            <a:r>
              <a:rPr lang="pt-PT" sz="2700" dirty="0" smtClean="0"/>
              <a:t>,</a:t>
            </a:r>
            <a:br>
              <a:rPr lang="pt-PT" sz="2700" dirty="0" smtClean="0"/>
            </a:br>
            <a:r>
              <a:rPr lang="pt-PT" sz="2700" dirty="0" smtClean="0"/>
              <a:t>na </a:t>
            </a:r>
            <a:r>
              <a:rPr lang="pt-PT" sz="2700" dirty="0"/>
              <a:t>atmosfera da estrela, maior é </a:t>
            </a:r>
            <a:r>
              <a:rPr lang="pt-PT" sz="2700" dirty="0" smtClean="0"/>
              <a:t>o </a:t>
            </a:r>
            <a:r>
              <a:rPr lang="pt-PT" sz="2700" b="1" dirty="0" smtClean="0"/>
              <a:t>número </a:t>
            </a:r>
            <a:r>
              <a:rPr lang="pt-PT" sz="2700" b="1" dirty="0"/>
              <a:t>de radiações </a:t>
            </a:r>
            <a:r>
              <a:rPr lang="pt-PT" sz="2700" b="1" dirty="0" smtClean="0"/>
              <a:t>absorvidas</a:t>
            </a:r>
            <a:r>
              <a:rPr lang="pt-PT" sz="2700" dirty="0" smtClean="0"/>
              <a:t>. </a:t>
            </a:r>
            <a:r>
              <a:rPr lang="pt-PT" sz="2700" dirty="0"/>
              <a:t>No </a:t>
            </a:r>
            <a:r>
              <a:rPr lang="pt-PT" sz="2700" dirty="0" smtClean="0"/>
              <a:t>espectro de </a:t>
            </a:r>
            <a:r>
              <a:rPr lang="pt-PT" sz="2700" dirty="0"/>
              <a:t>absorção da </a:t>
            </a:r>
            <a:r>
              <a:rPr lang="pt-PT" sz="2700" dirty="0" smtClean="0"/>
              <a:t>estrela, a </a:t>
            </a:r>
            <a:r>
              <a:rPr lang="pt-PT" sz="2700" b="1" dirty="0" smtClean="0"/>
              <a:t>risca </a:t>
            </a:r>
            <a:r>
              <a:rPr lang="pt-PT" sz="2700" b="1" dirty="0"/>
              <a:t>negra </a:t>
            </a:r>
            <a:r>
              <a:rPr lang="pt-PT" sz="2700" dirty="0" smtClean="0"/>
              <a:t>desse elemento será </a:t>
            </a:r>
            <a:r>
              <a:rPr lang="pt-PT" sz="2700" b="1" dirty="0" smtClean="0"/>
              <a:t>mais larga </a:t>
            </a:r>
            <a:r>
              <a:rPr lang="pt-PT" sz="2700" dirty="0" smtClean="0"/>
              <a:t>(mais </a:t>
            </a:r>
            <a:r>
              <a:rPr lang="pt-PT" sz="2700" dirty="0"/>
              <a:t>intensa).</a:t>
            </a:r>
          </a:p>
          <a:p>
            <a:r>
              <a:rPr lang="pt-PT" sz="2700" dirty="0" smtClean="0"/>
              <a:t>Ficamos </a:t>
            </a:r>
            <a:r>
              <a:rPr lang="pt-PT" sz="2700" dirty="0"/>
              <a:t>assim a saber </a:t>
            </a:r>
            <a:r>
              <a:rPr lang="pt-PT" sz="2700" b="1" dirty="0"/>
              <a:t>quais os </a:t>
            </a:r>
            <a:r>
              <a:rPr lang="pt-PT" sz="2700" b="1" dirty="0" smtClean="0"/>
              <a:t>elementos que</a:t>
            </a:r>
            <a:br>
              <a:rPr lang="pt-PT" sz="2700" b="1" dirty="0" smtClean="0"/>
            </a:br>
            <a:r>
              <a:rPr lang="pt-PT" sz="2700" b="1" dirty="0" smtClean="0"/>
              <a:t>existem em maior quantidade </a:t>
            </a:r>
            <a:r>
              <a:rPr lang="pt-PT" sz="2700" b="1" dirty="0"/>
              <a:t>na estrela</a:t>
            </a:r>
            <a:r>
              <a:rPr lang="pt-PT" sz="2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193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0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82880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As </a:t>
            </a:r>
            <a:r>
              <a:rPr lang="pt-PT" sz="2700" b="1" dirty="0"/>
              <a:t>riscas</a:t>
            </a:r>
            <a:r>
              <a:rPr lang="pt-PT" sz="2700" dirty="0"/>
              <a:t> </a:t>
            </a:r>
            <a:r>
              <a:rPr lang="pt-PT" sz="2700" dirty="0" smtClean="0"/>
              <a:t>dos espectros de absorção também dão </a:t>
            </a:r>
            <a:r>
              <a:rPr lang="pt-PT" sz="2700" dirty="0"/>
              <a:t>informações sobre a </a:t>
            </a:r>
            <a:r>
              <a:rPr lang="pt-PT" sz="2700" b="1" dirty="0" smtClean="0"/>
              <a:t>temperatura </a:t>
            </a:r>
            <a:r>
              <a:rPr lang="pt-PT" sz="2700" b="1" dirty="0"/>
              <a:t>da </a:t>
            </a:r>
            <a:r>
              <a:rPr lang="pt-PT" sz="2700" b="1" dirty="0" smtClean="0"/>
              <a:t>atmosfera </a:t>
            </a:r>
            <a:r>
              <a:rPr lang="pt-PT" sz="2700" dirty="0" smtClean="0"/>
              <a:t>da estrela, porque a </a:t>
            </a:r>
            <a:r>
              <a:rPr lang="pt-PT" sz="2700" b="1" dirty="0" smtClean="0"/>
              <a:t>formação dos elementos depende</a:t>
            </a:r>
            <a:br>
              <a:rPr lang="pt-PT" sz="2700" b="1" dirty="0" smtClean="0"/>
            </a:br>
            <a:r>
              <a:rPr lang="pt-PT" sz="2700" b="1" dirty="0" smtClean="0"/>
              <a:t>da temperatura</a:t>
            </a:r>
            <a:r>
              <a:rPr lang="pt-PT" sz="2700" dirty="0" smtClean="0"/>
              <a:t>.</a:t>
            </a:r>
          </a:p>
          <a:p>
            <a:endParaRPr lang="pt-PT" sz="27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83" y="3284959"/>
            <a:ext cx="72866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72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0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 fontScale="92500" lnSpcReduction="10000"/>
          </a:bodyPr>
          <a:lstStyle/>
          <a:p>
            <a:r>
              <a:rPr lang="pt-PT" dirty="0"/>
              <a:t>As riscas correspondentes às radiações de </a:t>
            </a:r>
            <a:r>
              <a:rPr lang="pt-PT" dirty="0" smtClean="0"/>
              <a:t>energia</a:t>
            </a:r>
            <a:br>
              <a:rPr lang="pt-PT" dirty="0" smtClean="0"/>
            </a:br>
            <a:r>
              <a:rPr lang="pt-PT" dirty="0" smtClean="0"/>
              <a:t>4,24 </a:t>
            </a:r>
            <a:r>
              <a:rPr lang="pt-PT" dirty="0"/>
              <a:t>× 10</a:t>
            </a:r>
            <a:r>
              <a:rPr lang="pt-PT" baseline="30000" dirty="0"/>
              <a:t>­19</a:t>
            </a:r>
            <a:r>
              <a:rPr lang="pt-PT" dirty="0"/>
              <a:t> J indicam a existência </a:t>
            </a:r>
            <a:r>
              <a:rPr lang="pt-PT" b="1" dirty="0"/>
              <a:t>de iões </a:t>
            </a:r>
            <a:r>
              <a:rPr lang="pt-PT" b="1" dirty="0" err="1" smtClean="0"/>
              <a:t>He</a:t>
            </a:r>
            <a:r>
              <a:rPr lang="pt-PT" b="1" baseline="30000" dirty="0" smtClean="0"/>
              <a:t>+</a:t>
            </a:r>
            <a:r>
              <a:rPr lang="pt-PT" b="1" dirty="0" smtClean="0"/>
              <a:t> </a:t>
            </a:r>
            <a:r>
              <a:rPr lang="pt-PT" dirty="0" smtClean="0"/>
              <a:t>na atmosfera de </a:t>
            </a:r>
            <a:r>
              <a:rPr lang="pt-PT" dirty="0"/>
              <a:t>uma estrela. </a:t>
            </a:r>
            <a:r>
              <a:rPr lang="pt-PT" dirty="0" smtClean="0"/>
              <a:t>Como só </a:t>
            </a:r>
            <a:r>
              <a:rPr lang="pt-PT" dirty="0"/>
              <a:t>existe hélio ionizado a </a:t>
            </a:r>
            <a:r>
              <a:rPr lang="pt-PT" b="1" dirty="0"/>
              <a:t>temperaturas muito </a:t>
            </a:r>
            <a:r>
              <a:rPr lang="pt-PT" b="1" dirty="0" smtClean="0"/>
              <a:t>elevadas</a:t>
            </a:r>
            <a:r>
              <a:rPr lang="pt-PT" dirty="0" smtClean="0"/>
              <a:t>, </a:t>
            </a:r>
            <a:r>
              <a:rPr lang="pt-PT" dirty="0"/>
              <a:t>a presença destas </a:t>
            </a:r>
            <a:r>
              <a:rPr lang="pt-PT" dirty="0" smtClean="0"/>
              <a:t>riscas também indicam </a:t>
            </a:r>
            <a:r>
              <a:rPr lang="pt-PT" dirty="0"/>
              <a:t>que a </a:t>
            </a:r>
            <a:r>
              <a:rPr lang="pt-PT" b="1" dirty="0" smtClean="0"/>
              <a:t>temperatura</a:t>
            </a:r>
            <a:r>
              <a:rPr lang="pt-PT" dirty="0" smtClean="0"/>
              <a:t> da </a:t>
            </a:r>
            <a:r>
              <a:rPr lang="pt-PT" b="1" dirty="0" smtClean="0"/>
              <a:t>atmosfera</a:t>
            </a:r>
            <a:r>
              <a:rPr lang="pt-PT" dirty="0" smtClean="0"/>
              <a:t> da estrela é cerca de 40000 </a:t>
            </a:r>
            <a:r>
              <a:rPr lang="pt-PT" dirty="0"/>
              <a:t>K.</a:t>
            </a:r>
          </a:p>
          <a:p>
            <a:r>
              <a:rPr lang="pt-PT" dirty="0"/>
              <a:t>Só as </a:t>
            </a:r>
            <a:r>
              <a:rPr lang="pt-PT" b="1" dirty="0"/>
              <a:t>estrelas </a:t>
            </a:r>
            <a:r>
              <a:rPr lang="pt-PT" b="1" dirty="0" smtClean="0"/>
              <a:t>branco-azuladas</a:t>
            </a:r>
            <a:r>
              <a:rPr lang="pt-PT" dirty="0" smtClean="0"/>
              <a:t>, mais </a:t>
            </a:r>
            <a:r>
              <a:rPr lang="pt-PT" b="1" dirty="0"/>
              <a:t>quentes</a:t>
            </a:r>
            <a:r>
              <a:rPr lang="pt-PT" dirty="0"/>
              <a:t>, apresentam estas riscas </a:t>
            </a:r>
            <a:r>
              <a:rPr lang="pt-PT" dirty="0" smtClean="0"/>
              <a:t>nos seus </a:t>
            </a:r>
            <a:r>
              <a:rPr lang="pt-PT" dirty="0"/>
              <a:t>espectros.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89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07" y="771550"/>
            <a:ext cx="7740333" cy="281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082" y="3579862"/>
            <a:ext cx="737235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71963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0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De </a:t>
            </a:r>
            <a:r>
              <a:rPr lang="pt-PT" sz="2700" dirty="0"/>
              <a:t>acordo com </a:t>
            </a:r>
            <a:r>
              <a:rPr lang="pt-PT" sz="2700" b="1" dirty="0"/>
              <a:t>o tipo de riscas </a:t>
            </a:r>
            <a:r>
              <a:rPr lang="pt-PT" sz="2700" dirty="0"/>
              <a:t>dos seus </a:t>
            </a:r>
            <a:r>
              <a:rPr lang="pt-PT" sz="2700" dirty="0" smtClean="0"/>
              <a:t>espectros</a:t>
            </a:r>
            <a:br>
              <a:rPr lang="pt-PT" sz="2700" dirty="0" smtClean="0"/>
            </a:br>
            <a:r>
              <a:rPr lang="pt-PT" sz="2700" dirty="0" smtClean="0"/>
              <a:t>e </a:t>
            </a:r>
            <a:r>
              <a:rPr lang="pt-PT" sz="2700" dirty="0"/>
              <a:t>com a </a:t>
            </a:r>
            <a:r>
              <a:rPr lang="pt-PT" sz="2700" b="1" dirty="0" smtClean="0"/>
              <a:t>temperatura</a:t>
            </a:r>
            <a:r>
              <a:rPr lang="pt-PT" sz="2700" dirty="0" smtClean="0"/>
              <a:t> </a:t>
            </a:r>
            <a:r>
              <a:rPr lang="pt-PT" sz="2700" b="1" dirty="0"/>
              <a:t>da </a:t>
            </a:r>
            <a:r>
              <a:rPr lang="pt-PT" sz="2700" b="1" dirty="0" smtClean="0"/>
              <a:t>atmosfera</a:t>
            </a:r>
            <a:r>
              <a:rPr lang="pt-PT" sz="2700" dirty="0"/>
              <a:t>, as estrelas são agrupadas em </a:t>
            </a:r>
            <a:r>
              <a:rPr lang="pt-PT" sz="2700" dirty="0" smtClean="0"/>
              <a:t>tipos (classes) </a:t>
            </a:r>
            <a:r>
              <a:rPr lang="pt-PT" sz="2700" dirty="0"/>
              <a:t>de </a:t>
            </a:r>
            <a:r>
              <a:rPr lang="pt-PT" sz="2700" dirty="0" smtClean="0"/>
              <a:t>estrelas, </a:t>
            </a:r>
            <a:r>
              <a:rPr lang="pt-PT" sz="2700" dirty="0"/>
              <a:t>desde </a:t>
            </a:r>
            <a:r>
              <a:rPr lang="pt-PT" sz="2700" dirty="0" smtClean="0"/>
              <a:t>as</a:t>
            </a:r>
            <a:br>
              <a:rPr lang="pt-PT" sz="2700" dirty="0" smtClean="0"/>
            </a:br>
            <a:r>
              <a:rPr lang="pt-PT" sz="2700" dirty="0" smtClean="0"/>
              <a:t>de </a:t>
            </a:r>
            <a:r>
              <a:rPr lang="pt-PT" sz="2700" b="1" dirty="0"/>
              <a:t>tipo O </a:t>
            </a:r>
            <a:r>
              <a:rPr lang="pt-PT" sz="2700" dirty="0" smtClean="0"/>
              <a:t>(mais </a:t>
            </a:r>
            <a:r>
              <a:rPr lang="pt-PT" sz="2700" dirty="0"/>
              <a:t>quentes e </a:t>
            </a:r>
            <a:r>
              <a:rPr lang="pt-PT" sz="2700" dirty="0" smtClean="0"/>
              <a:t>branco-azuladas) ­às de</a:t>
            </a:r>
            <a:br>
              <a:rPr lang="pt-PT" sz="2700" dirty="0" smtClean="0"/>
            </a:br>
            <a:r>
              <a:rPr lang="pt-PT" sz="2700" b="1" dirty="0" smtClean="0"/>
              <a:t>tipo </a:t>
            </a:r>
            <a:r>
              <a:rPr lang="pt-PT" sz="2700" b="1" dirty="0"/>
              <a:t>M </a:t>
            </a:r>
            <a:r>
              <a:rPr lang="pt-PT" sz="2700" dirty="0" smtClean="0"/>
              <a:t>(mais </a:t>
            </a:r>
            <a:r>
              <a:rPr lang="pt-PT" sz="2700" dirty="0"/>
              <a:t>frias e </a:t>
            </a:r>
            <a:r>
              <a:rPr lang="pt-PT" sz="2700" dirty="0" smtClean="0"/>
              <a:t>avermelhadas).</a:t>
            </a:r>
          </a:p>
          <a:p>
            <a:r>
              <a:rPr lang="pt-PT" sz="2700" dirty="0"/>
              <a:t>O</a:t>
            </a:r>
            <a:r>
              <a:rPr lang="pt-PT" sz="2700" dirty="0" smtClean="0"/>
              <a:t>s tipos de </a:t>
            </a:r>
            <a:r>
              <a:rPr lang="pt-PT" sz="2700" dirty="0"/>
              <a:t>estrelas, por </a:t>
            </a:r>
            <a:r>
              <a:rPr lang="pt-PT" sz="2700" b="1" dirty="0"/>
              <a:t>ordem decrescente de temperatura</a:t>
            </a:r>
            <a:r>
              <a:rPr lang="pt-PT" sz="2700" dirty="0"/>
              <a:t>, são </a:t>
            </a:r>
            <a:r>
              <a:rPr lang="pt-PT" sz="2700" dirty="0" smtClean="0"/>
              <a:t>as seguintes</a:t>
            </a:r>
            <a:r>
              <a:rPr lang="pt-PT" sz="2700" dirty="0"/>
              <a:t>: O, B, A, F, G, K, M</a:t>
            </a:r>
            <a:r>
              <a:rPr lang="pt-PT" sz="2700" dirty="0" smtClean="0"/>
              <a:t>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3135724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Estrutura do Universo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PT" sz="3200" dirty="0"/>
              <a:t>As galáxias agrupam-se em </a:t>
            </a:r>
            <a:r>
              <a:rPr lang="pt-PT" sz="3200" b="1" dirty="0"/>
              <a:t>enxames de galáxias</a:t>
            </a:r>
            <a:r>
              <a:rPr lang="pt-PT" sz="3200" dirty="0"/>
              <a:t>.</a:t>
            </a:r>
          </a:p>
          <a:p>
            <a:r>
              <a:rPr lang="pt-PT" sz="3200" dirty="0"/>
              <a:t>Os enxames de galáxias agrupam-se em </a:t>
            </a:r>
            <a:r>
              <a:rPr lang="pt-PT" sz="3200" b="1" dirty="0" err="1"/>
              <a:t>superenxames</a:t>
            </a:r>
            <a:r>
              <a:rPr lang="pt-PT" sz="3200" b="1" dirty="0"/>
              <a:t> de galáxias</a:t>
            </a:r>
            <a:r>
              <a:rPr lang="pt-PT" sz="3200" dirty="0"/>
              <a:t>.</a:t>
            </a:r>
          </a:p>
          <a:p>
            <a:endParaRPr lang="pt-PT" sz="3200" dirty="0"/>
          </a:p>
          <a:p>
            <a:r>
              <a:rPr lang="pt-PT" sz="3200" dirty="0" err="1"/>
              <a:t>Ex</a:t>
            </a:r>
            <a:r>
              <a:rPr lang="pt-PT" sz="3200" dirty="0"/>
              <a:t>: A Via Láctea pertence ao </a:t>
            </a:r>
            <a:r>
              <a:rPr lang="pt-PT" sz="3200" b="1" dirty="0"/>
              <a:t>Enxame Local</a:t>
            </a:r>
            <a:r>
              <a:rPr lang="pt-PT" sz="3200" dirty="0"/>
              <a:t>. O Enxame Local pertence ao </a:t>
            </a:r>
            <a:r>
              <a:rPr lang="pt-PT" sz="3200" b="1" dirty="0"/>
              <a:t>superenxame da Virgem</a:t>
            </a:r>
            <a:r>
              <a:rPr lang="pt-PT" sz="3200" dirty="0"/>
              <a:t>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7875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771550"/>
            <a:ext cx="7296150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926232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4400" dirty="0"/>
              <a:t>Espectros de Absorção das Estrelas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354888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O </a:t>
            </a:r>
            <a:r>
              <a:rPr lang="pt-PT" sz="2700" b="1" dirty="0" smtClean="0"/>
              <a:t>Sol</a:t>
            </a:r>
            <a:r>
              <a:rPr lang="pt-PT" sz="2700" dirty="0" smtClean="0"/>
              <a:t> é uma </a:t>
            </a:r>
            <a:r>
              <a:rPr lang="pt-PT" sz="2700" dirty="0"/>
              <a:t>estrela de </a:t>
            </a:r>
            <a:r>
              <a:rPr lang="pt-PT" sz="2700" b="1" dirty="0"/>
              <a:t>tipo G</a:t>
            </a:r>
            <a:r>
              <a:rPr lang="pt-PT" sz="2700" dirty="0"/>
              <a:t>, </a:t>
            </a:r>
            <a:r>
              <a:rPr lang="pt-PT" sz="2700" dirty="0" smtClean="0"/>
              <a:t>de cor </a:t>
            </a:r>
            <a:r>
              <a:rPr lang="pt-PT" sz="2700" b="1" dirty="0" smtClean="0"/>
              <a:t>amarela</a:t>
            </a:r>
            <a:r>
              <a:rPr lang="pt-PT" sz="2700" dirty="0" smtClean="0"/>
              <a:t>, com </a:t>
            </a:r>
            <a:r>
              <a:rPr lang="pt-PT" sz="2700" b="1" dirty="0" smtClean="0"/>
              <a:t>riscas</a:t>
            </a:r>
            <a:r>
              <a:rPr lang="pt-PT" sz="2700" dirty="0" smtClean="0"/>
              <a:t> muito intensas de </a:t>
            </a:r>
            <a:r>
              <a:rPr lang="pt-PT" sz="2700" b="1" dirty="0" smtClean="0"/>
              <a:t>cálcio ionizado </a:t>
            </a:r>
            <a:r>
              <a:rPr lang="pt-PT" sz="2700" dirty="0" smtClean="0"/>
              <a:t>(Ca</a:t>
            </a:r>
            <a:r>
              <a:rPr lang="pt-PT" sz="2700" baseline="30000" dirty="0" smtClean="0"/>
              <a:t>+</a:t>
            </a:r>
            <a:r>
              <a:rPr lang="pt-PT" sz="2700" dirty="0" smtClean="0"/>
              <a:t>) e </a:t>
            </a:r>
            <a:r>
              <a:rPr lang="pt-PT" sz="2700" dirty="0"/>
              <a:t>com uma </a:t>
            </a:r>
            <a:r>
              <a:rPr lang="pt-PT" sz="2700" b="1" dirty="0"/>
              <a:t>temperatura</a:t>
            </a:r>
            <a:r>
              <a:rPr lang="pt-PT" sz="2700" dirty="0"/>
              <a:t> </a:t>
            </a:r>
            <a:r>
              <a:rPr lang="pt-PT" sz="2700" dirty="0" smtClean="0"/>
              <a:t>da atmosfera de cerca de 6000 </a:t>
            </a:r>
            <a:r>
              <a:rPr lang="pt-PT" sz="2700" dirty="0"/>
              <a:t>K</a:t>
            </a:r>
            <a:r>
              <a:rPr lang="pt-PT" sz="2700" dirty="0" smtClean="0"/>
              <a:t>.</a:t>
            </a:r>
            <a:endParaRPr lang="pt-PT" sz="27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65859"/>
            <a:ext cx="737235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7372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Efeito Fotoeléctrico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892480" cy="3268624"/>
          </a:xfrm>
        </p:spPr>
        <p:txBody>
          <a:bodyPr>
            <a:noAutofit/>
          </a:bodyPr>
          <a:lstStyle/>
          <a:p>
            <a:r>
              <a:rPr lang="pt-PT" sz="2700" b="1" dirty="0" smtClean="0"/>
              <a:t>Efeito fotoeléctrico </a:t>
            </a:r>
            <a:r>
              <a:rPr lang="pt-PT" sz="2700" dirty="0"/>
              <a:t>-</a:t>
            </a:r>
            <a:r>
              <a:rPr lang="pt-PT" sz="2700" dirty="0" smtClean="0"/>
              <a:t> Libertação de </a:t>
            </a:r>
            <a:r>
              <a:rPr lang="pt-PT" sz="2700" b="1" dirty="0" smtClean="0"/>
              <a:t>electrões</a:t>
            </a:r>
            <a:r>
              <a:rPr lang="pt-PT" sz="2700" dirty="0" smtClean="0"/>
              <a:t> (fotoelectrões) por um material (</a:t>
            </a:r>
            <a:r>
              <a:rPr lang="pt-PT" sz="2700" dirty="0" err="1" smtClean="0"/>
              <a:t>ex</a:t>
            </a:r>
            <a:r>
              <a:rPr lang="pt-PT" sz="2700" dirty="0" smtClean="0"/>
              <a:t>: metais), quando recebe </a:t>
            </a:r>
            <a:r>
              <a:rPr lang="pt-PT" sz="2700" b="1" dirty="0" smtClean="0"/>
              <a:t>luz</a:t>
            </a:r>
            <a:r>
              <a:rPr lang="pt-PT" sz="2700" dirty="0" smtClean="0"/>
              <a:t> </a:t>
            </a:r>
            <a:r>
              <a:rPr lang="pt-PT" sz="2700" dirty="0"/>
              <a:t>(radiação</a:t>
            </a:r>
            <a:r>
              <a:rPr lang="pt-PT" sz="2700" dirty="0" smtClean="0"/>
              <a:t>).</a:t>
            </a:r>
          </a:p>
          <a:p>
            <a:endParaRPr lang="pt-PT" sz="2700" dirty="0" smtClean="0"/>
          </a:p>
          <a:p>
            <a:r>
              <a:rPr lang="pt-PT" sz="2700" dirty="0" smtClean="0"/>
              <a:t>Foi </a:t>
            </a:r>
            <a:r>
              <a:rPr lang="pt-PT" sz="2700" b="1" dirty="0" smtClean="0"/>
              <a:t>descoberto</a:t>
            </a:r>
            <a:r>
              <a:rPr lang="pt-PT" sz="2700" dirty="0" smtClean="0"/>
              <a:t> em 1887</a:t>
            </a:r>
            <a:r>
              <a:rPr lang="pt-PT" sz="2700" dirty="0"/>
              <a:t>, </a:t>
            </a:r>
            <a:r>
              <a:rPr lang="pt-PT" sz="2700" dirty="0" smtClean="0"/>
              <a:t>por </a:t>
            </a:r>
            <a:r>
              <a:rPr lang="pt-PT" sz="2700" b="1" dirty="0" smtClean="0"/>
              <a:t>Heinrich Hertz</a:t>
            </a:r>
            <a:r>
              <a:rPr lang="pt-PT" sz="2700" dirty="0" smtClean="0"/>
              <a:t>, quando iluminou um </a:t>
            </a:r>
            <a:r>
              <a:rPr lang="pt-PT" sz="2700" dirty="0"/>
              <a:t>bloco de </a:t>
            </a:r>
            <a:r>
              <a:rPr lang="pt-PT" sz="2700" dirty="0" smtClean="0"/>
              <a:t>zinco com luz e detectou a presença</a:t>
            </a:r>
            <a:br>
              <a:rPr lang="pt-PT" sz="2700" dirty="0" smtClean="0"/>
            </a:br>
            <a:r>
              <a:rPr lang="pt-PT" sz="2700" dirty="0" smtClean="0"/>
              <a:t>de carga eléctrica (electrões).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7586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>
          <a:xfrm>
            <a:off x="3347864" y="1352549"/>
            <a:ext cx="5256584" cy="3268625"/>
          </a:xfrm>
        </p:spPr>
        <p:txBody>
          <a:bodyPr>
            <a:normAutofit/>
          </a:bodyPr>
          <a:lstStyle/>
          <a:p>
            <a:r>
              <a:rPr lang="pt-PT" sz="2700" dirty="0"/>
              <a:t>Os </a:t>
            </a:r>
            <a:r>
              <a:rPr lang="pt-PT" sz="2700" b="1" dirty="0"/>
              <a:t>electrões</a:t>
            </a:r>
            <a:r>
              <a:rPr lang="pt-PT" sz="2700" dirty="0"/>
              <a:t> de um átomo podem ser libertados (removidos) se </a:t>
            </a:r>
            <a:r>
              <a:rPr lang="pt-PT" sz="2700" b="1" dirty="0"/>
              <a:t>receberem</a:t>
            </a:r>
            <a:r>
              <a:rPr lang="pt-PT" sz="2700" dirty="0"/>
              <a:t> uma certa quantidade de </a:t>
            </a:r>
            <a:r>
              <a:rPr lang="pt-PT" sz="2700" b="1" dirty="0"/>
              <a:t>energia</a:t>
            </a:r>
            <a:r>
              <a:rPr lang="pt-PT" sz="2700" dirty="0"/>
              <a:t>.</a:t>
            </a:r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7614"/>
            <a:ext cx="2641848" cy="370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47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892480" cy="3268624"/>
          </a:xfrm>
        </p:spPr>
        <p:txBody>
          <a:bodyPr>
            <a:normAutofit/>
          </a:bodyPr>
          <a:lstStyle/>
          <a:p>
            <a:r>
              <a:rPr lang="pt-PT" sz="2700" b="1" dirty="0" smtClean="0"/>
              <a:t>Energia </a:t>
            </a:r>
            <a:r>
              <a:rPr lang="pt-PT" sz="2700" b="1" dirty="0"/>
              <a:t>de </a:t>
            </a:r>
            <a:r>
              <a:rPr lang="pt-PT" sz="2700" b="1" dirty="0" smtClean="0"/>
              <a:t>remoção </a:t>
            </a:r>
            <a:r>
              <a:rPr lang="pt-PT" sz="2700" dirty="0" smtClean="0"/>
              <a:t>- Energia </a:t>
            </a:r>
            <a:r>
              <a:rPr lang="pt-PT" sz="2700" b="1" dirty="0"/>
              <a:t>mínima</a:t>
            </a:r>
            <a:r>
              <a:rPr lang="pt-PT" sz="2700" dirty="0"/>
              <a:t> necessária para </a:t>
            </a:r>
            <a:r>
              <a:rPr lang="pt-PT" sz="2700" dirty="0" smtClean="0"/>
              <a:t>remover um electrão </a:t>
            </a:r>
            <a:r>
              <a:rPr lang="pt-PT" sz="2700" dirty="0"/>
              <a:t>de </a:t>
            </a:r>
            <a:r>
              <a:rPr lang="pt-PT" sz="2700" dirty="0" smtClean="0"/>
              <a:t>um átomo. A unidade de medida</a:t>
            </a:r>
            <a:br>
              <a:rPr lang="pt-PT" sz="2700" dirty="0" smtClean="0"/>
            </a:br>
            <a:r>
              <a:rPr lang="pt-PT" sz="2700" dirty="0" smtClean="0"/>
              <a:t>do SI é o </a:t>
            </a:r>
            <a:r>
              <a:rPr lang="pt-PT" sz="2700" b="1" dirty="0" smtClean="0"/>
              <a:t>joule </a:t>
            </a:r>
            <a:r>
              <a:rPr lang="pt-PT" sz="2700" b="1" dirty="0"/>
              <a:t>por </a:t>
            </a:r>
            <a:r>
              <a:rPr lang="pt-PT" sz="2700" b="1" dirty="0" smtClean="0"/>
              <a:t>electrão </a:t>
            </a:r>
            <a:r>
              <a:rPr lang="pt-PT" sz="2700" dirty="0" smtClean="0"/>
              <a:t>(</a:t>
            </a:r>
            <a:r>
              <a:rPr lang="pt-PT" sz="2700" dirty="0"/>
              <a:t>J/e</a:t>
            </a:r>
            <a:r>
              <a:rPr lang="pt-PT" sz="2700" dirty="0" smtClean="0"/>
              <a:t>).</a:t>
            </a:r>
          </a:p>
          <a:p>
            <a:endParaRPr lang="pt-PT" sz="2700" dirty="0"/>
          </a:p>
          <a:p>
            <a:r>
              <a:rPr lang="pt-PT" sz="2700" b="1" dirty="0" smtClean="0"/>
              <a:t>Energia </a:t>
            </a:r>
            <a:r>
              <a:rPr lang="pt-PT" sz="2700" b="1" dirty="0"/>
              <a:t>de </a:t>
            </a:r>
            <a:r>
              <a:rPr lang="pt-PT" sz="2700" b="1" dirty="0" smtClean="0"/>
              <a:t>ionização </a:t>
            </a:r>
            <a:r>
              <a:rPr lang="pt-PT" sz="2700" dirty="0" smtClean="0"/>
              <a:t>- Energia necessária para remover o electrão </a:t>
            </a:r>
            <a:r>
              <a:rPr lang="pt-PT" sz="2700" b="1" dirty="0"/>
              <a:t>mais </a:t>
            </a:r>
            <a:r>
              <a:rPr lang="pt-PT" sz="2700" b="1" dirty="0" smtClean="0"/>
              <a:t>exterior</a:t>
            </a:r>
            <a:r>
              <a:rPr lang="pt-PT" sz="2700" dirty="0" smtClean="0"/>
              <a:t>, que tem </a:t>
            </a:r>
            <a:r>
              <a:rPr lang="pt-PT" sz="2700" b="1" dirty="0" smtClean="0"/>
              <a:t>menor </a:t>
            </a:r>
            <a:r>
              <a:rPr lang="pt-PT" sz="2700" b="1" dirty="0"/>
              <a:t>energia de </a:t>
            </a:r>
            <a:r>
              <a:rPr lang="pt-PT" sz="2700" b="1" dirty="0" smtClean="0"/>
              <a:t>remoção</a:t>
            </a:r>
            <a:r>
              <a:rPr lang="pt-PT" sz="2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64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496944" cy="3268624"/>
          </a:xfrm>
        </p:spPr>
        <p:txBody>
          <a:bodyPr>
            <a:normAutofit/>
          </a:bodyPr>
          <a:lstStyle/>
          <a:p>
            <a:r>
              <a:rPr lang="pt-PT" sz="2700" dirty="0"/>
              <a:t>Se a energia da </a:t>
            </a:r>
            <a:r>
              <a:rPr lang="pt-PT" sz="2700" dirty="0" smtClean="0"/>
              <a:t>luz for </a:t>
            </a:r>
            <a:r>
              <a:rPr lang="pt-PT" sz="2700" b="1" dirty="0"/>
              <a:t>superior</a:t>
            </a:r>
            <a:r>
              <a:rPr lang="pt-PT" sz="2700" dirty="0"/>
              <a:t> à energia de </a:t>
            </a:r>
            <a:r>
              <a:rPr lang="pt-PT" sz="2700" dirty="0" smtClean="0"/>
              <a:t>remoção,</a:t>
            </a:r>
            <a:br>
              <a:rPr lang="pt-PT" sz="2700" dirty="0" smtClean="0"/>
            </a:br>
            <a:r>
              <a:rPr lang="pt-PT" sz="2700" dirty="0" smtClean="0"/>
              <a:t>o </a:t>
            </a:r>
            <a:r>
              <a:rPr lang="pt-PT" sz="2700" b="1" dirty="0"/>
              <a:t>electrão</a:t>
            </a:r>
            <a:r>
              <a:rPr lang="pt-PT" sz="2700" dirty="0"/>
              <a:t> é </a:t>
            </a:r>
            <a:r>
              <a:rPr lang="pt-PT" sz="2700" dirty="0" smtClean="0"/>
              <a:t>removido com </a:t>
            </a:r>
            <a:r>
              <a:rPr lang="pt-PT" sz="2700" dirty="0"/>
              <a:t>energia em excesso </a:t>
            </a:r>
            <a:r>
              <a:rPr lang="pt-PT" sz="2700" dirty="0" smtClean="0"/>
              <a:t>(</a:t>
            </a:r>
            <a:r>
              <a:rPr lang="pt-PT" sz="2700" b="1" dirty="0" smtClean="0"/>
              <a:t>energia cinética</a:t>
            </a:r>
            <a:r>
              <a:rPr lang="pt-PT" sz="2700" dirty="0" smtClean="0"/>
              <a:t>) e fica em </a:t>
            </a:r>
            <a:r>
              <a:rPr lang="pt-PT" sz="2700" b="1" dirty="0" smtClean="0"/>
              <a:t>movimento</a:t>
            </a:r>
            <a:r>
              <a:rPr lang="pt-PT" sz="2700" dirty="0" smtClean="0"/>
              <a:t>.</a:t>
            </a:r>
          </a:p>
          <a:p>
            <a:r>
              <a:rPr lang="pt-PT" sz="2700" dirty="0" smtClean="0"/>
              <a:t>Se </a:t>
            </a:r>
            <a:r>
              <a:rPr lang="pt-PT" sz="2700" dirty="0"/>
              <a:t>a energia da </a:t>
            </a:r>
            <a:r>
              <a:rPr lang="pt-PT" sz="2700" dirty="0" smtClean="0"/>
              <a:t>luz for </a:t>
            </a:r>
            <a:r>
              <a:rPr lang="pt-PT" sz="2700" b="1" dirty="0"/>
              <a:t>igual</a:t>
            </a:r>
            <a:r>
              <a:rPr lang="pt-PT" sz="2700" dirty="0"/>
              <a:t> à </a:t>
            </a:r>
            <a:r>
              <a:rPr lang="pt-PT" sz="2700" dirty="0" smtClean="0"/>
              <a:t>energia de </a:t>
            </a:r>
            <a:r>
              <a:rPr lang="pt-PT" sz="2700" dirty="0"/>
              <a:t>remoção, o </a:t>
            </a:r>
            <a:r>
              <a:rPr lang="pt-PT" sz="2700" b="1" dirty="0"/>
              <a:t>electrão</a:t>
            </a:r>
            <a:r>
              <a:rPr lang="pt-PT" sz="2700" dirty="0"/>
              <a:t> é removido</a:t>
            </a:r>
            <a:r>
              <a:rPr lang="pt-PT" sz="2700" dirty="0" smtClean="0"/>
              <a:t> </a:t>
            </a:r>
            <a:r>
              <a:rPr lang="pt-PT" sz="2700" b="1" dirty="0"/>
              <a:t>sem energia cinética </a:t>
            </a:r>
            <a:r>
              <a:rPr lang="pt-PT" sz="2700" dirty="0"/>
              <a:t>(</a:t>
            </a:r>
            <a:r>
              <a:rPr lang="pt-PT" sz="2700" dirty="0" err="1" smtClean="0"/>
              <a:t>E</a:t>
            </a:r>
            <a:r>
              <a:rPr lang="pt-PT" sz="2700" baseline="-25000" dirty="0" err="1" smtClean="0"/>
              <a:t>c</a:t>
            </a:r>
            <a:r>
              <a:rPr lang="pt-PT" sz="2700" dirty="0" smtClean="0"/>
              <a:t> </a:t>
            </a:r>
            <a:r>
              <a:rPr lang="pt-PT" sz="2700" dirty="0"/>
              <a:t>= 0 </a:t>
            </a:r>
            <a:r>
              <a:rPr lang="pt-PT" sz="2700" dirty="0" smtClean="0"/>
              <a:t>J)</a:t>
            </a:r>
            <a:br>
              <a:rPr lang="pt-PT" sz="2700" dirty="0" smtClean="0"/>
            </a:br>
            <a:r>
              <a:rPr lang="pt-PT" sz="2700" dirty="0" smtClean="0"/>
              <a:t>e fica </a:t>
            </a:r>
            <a:r>
              <a:rPr lang="pt-PT" sz="2700" b="1" dirty="0" smtClean="0"/>
              <a:t>parado</a:t>
            </a:r>
            <a:r>
              <a:rPr lang="pt-PT" sz="2700" dirty="0" smtClean="0"/>
              <a:t>.</a:t>
            </a:r>
            <a:endParaRPr lang="pt-PT" sz="27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27868"/>
            <a:ext cx="5057343" cy="82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0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234" y="1300163"/>
            <a:ext cx="6040094" cy="357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42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3779912" y="1352551"/>
            <a:ext cx="5364088" cy="3268624"/>
          </a:xfrm>
        </p:spPr>
        <p:txBody>
          <a:bodyPr/>
          <a:lstStyle/>
          <a:p>
            <a:r>
              <a:rPr lang="pt-PT" sz="2700" dirty="0"/>
              <a:t>Se a energia da </a:t>
            </a:r>
            <a:r>
              <a:rPr lang="pt-PT" sz="2700" dirty="0" smtClean="0"/>
              <a:t>luz for </a:t>
            </a:r>
            <a:r>
              <a:rPr lang="pt-PT" sz="2700" b="1" dirty="0" smtClean="0"/>
              <a:t>inferior</a:t>
            </a:r>
            <a:r>
              <a:rPr lang="pt-PT" sz="2700" dirty="0" smtClean="0"/>
              <a:t/>
            </a:r>
            <a:br>
              <a:rPr lang="pt-PT" sz="2700" dirty="0" smtClean="0"/>
            </a:br>
            <a:r>
              <a:rPr lang="pt-PT" sz="2700" dirty="0" smtClean="0"/>
              <a:t>à </a:t>
            </a:r>
            <a:r>
              <a:rPr lang="pt-PT" sz="2700" dirty="0"/>
              <a:t>energia de remoção</a:t>
            </a:r>
            <a:r>
              <a:rPr lang="pt-PT" sz="2700" dirty="0" smtClean="0"/>
              <a:t> </a:t>
            </a:r>
            <a:r>
              <a:rPr lang="pt-PT" sz="2700" b="1"/>
              <a:t>não </a:t>
            </a:r>
            <a:r>
              <a:rPr lang="pt-PT" sz="2700" b="1" smtClean="0"/>
              <a:t>há </a:t>
            </a:r>
            <a:r>
              <a:rPr lang="pt-PT" sz="2700" b="1" dirty="0"/>
              <a:t>efeito </a:t>
            </a:r>
            <a:r>
              <a:rPr lang="pt-PT" sz="2700" b="1" dirty="0" smtClean="0"/>
              <a:t>fotoeléctrico</a:t>
            </a:r>
            <a:r>
              <a:rPr lang="pt-PT" sz="2700" dirty="0" smtClean="0"/>
              <a:t>.</a:t>
            </a:r>
            <a:endParaRPr lang="pt-PT" sz="2700" dirty="0"/>
          </a:p>
          <a:p>
            <a:endParaRPr lang="pt-P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71" y="1347788"/>
            <a:ext cx="3130649" cy="343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9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210872" cy="3268624"/>
          </a:xfrm>
        </p:spPr>
        <p:txBody>
          <a:bodyPr>
            <a:noAutofit/>
          </a:bodyPr>
          <a:lstStyle/>
          <a:p>
            <a:r>
              <a:rPr lang="pt-PT" sz="2700" b="1" dirty="0" smtClean="0"/>
              <a:t>Einstein</a:t>
            </a:r>
            <a:r>
              <a:rPr lang="pt-PT" sz="2700" dirty="0" smtClean="0"/>
              <a:t> explicou o efeito fotoeléctrico:</a:t>
            </a:r>
          </a:p>
          <a:p>
            <a:pPr lvl="1"/>
            <a:r>
              <a:rPr lang="pt-PT" sz="2700" dirty="0" smtClean="0"/>
              <a:t>A </a:t>
            </a:r>
            <a:r>
              <a:rPr lang="pt-PT" sz="2700" b="1" dirty="0"/>
              <a:t>luz</a:t>
            </a:r>
            <a:r>
              <a:rPr lang="pt-PT" sz="2700" dirty="0"/>
              <a:t> </a:t>
            </a:r>
            <a:r>
              <a:rPr lang="pt-PT" sz="2700" dirty="0" smtClean="0"/>
              <a:t>é um feixe </a:t>
            </a:r>
            <a:r>
              <a:rPr lang="pt-PT" sz="2700" dirty="0"/>
              <a:t>de </a:t>
            </a:r>
            <a:r>
              <a:rPr lang="pt-PT" sz="2700" b="1" dirty="0" smtClean="0"/>
              <a:t>fotões</a:t>
            </a:r>
            <a:r>
              <a:rPr lang="pt-PT" sz="2700" dirty="0" smtClean="0"/>
              <a:t>;</a:t>
            </a:r>
          </a:p>
          <a:p>
            <a:pPr lvl="1"/>
            <a:r>
              <a:rPr lang="pt-PT" sz="2700" dirty="0" smtClean="0"/>
              <a:t>Cada </a:t>
            </a:r>
            <a:r>
              <a:rPr lang="pt-PT" sz="2700" dirty="0"/>
              <a:t>fotão </a:t>
            </a:r>
            <a:r>
              <a:rPr lang="pt-PT" sz="2700" b="1" dirty="0"/>
              <a:t>choca</a:t>
            </a:r>
            <a:r>
              <a:rPr lang="pt-PT" sz="2700" dirty="0"/>
              <a:t> com um </a:t>
            </a:r>
            <a:r>
              <a:rPr lang="pt-PT" sz="2700" dirty="0" smtClean="0"/>
              <a:t>electrão.</a:t>
            </a:r>
          </a:p>
          <a:p>
            <a:pPr lvl="1"/>
            <a:r>
              <a:rPr lang="pt-PT" sz="2700" dirty="0" smtClean="0"/>
              <a:t>Se </a:t>
            </a:r>
            <a:r>
              <a:rPr lang="pt-PT" sz="2700" dirty="0"/>
              <a:t>tiver energia </a:t>
            </a:r>
            <a:r>
              <a:rPr lang="pt-PT" sz="2700" dirty="0" smtClean="0"/>
              <a:t>suficiente, o fotão</a:t>
            </a:r>
            <a:br>
              <a:rPr lang="pt-PT" sz="2700" dirty="0" smtClean="0"/>
            </a:br>
            <a:r>
              <a:rPr lang="pt-PT" sz="2700" b="1" dirty="0" smtClean="0"/>
              <a:t>remove</a:t>
            </a:r>
            <a:r>
              <a:rPr lang="pt-PT" sz="2700" dirty="0" smtClean="0"/>
              <a:t> o electrão </a:t>
            </a:r>
            <a:r>
              <a:rPr lang="pt-PT" sz="2700" dirty="0" smtClean="0">
                <a:sym typeface="Symbol"/>
              </a:rPr>
              <a:t>do átomo</a:t>
            </a:r>
            <a:r>
              <a:rPr lang="pt-PT" sz="2700" dirty="0" smtClean="0"/>
              <a:t>.</a:t>
            </a:r>
            <a:endParaRPr lang="pt-PT" sz="27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596" y="1491630"/>
            <a:ext cx="297691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0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8496944" cy="3268624"/>
          </a:xfrm>
        </p:spPr>
        <p:txBody>
          <a:bodyPr/>
          <a:lstStyle/>
          <a:p>
            <a:r>
              <a:rPr lang="pt-PT" sz="2700" dirty="0" smtClean="0"/>
              <a:t>A </a:t>
            </a:r>
            <a:r>
              <a:rPr lang="pt-PT" sz="2700" b="1" dirty="0"/>
              <a:t>energia do </a:t>
            </a:r>
            <a:r>
              <a:rPr lang="pt-PT" sz="2700" b="1" dirty="0" smtClean="0"/>
              <a:t>fotão </a:t>
            </a:r>
            <a:r>
              <a:rPr lang="pt-PT" sz="2700" dirty="0" smtClean="0"/>
              <a:t>é </a:t>
            </a:r>
            <a:r>
              <a:rPr lang="pt-PT" sz="2700" b="1" dirty="0"/>
              <a:t>maior</a:t>
            </a:r>
            <a:r>
              <a:rPr lang="pt-PT" sz="2700" dirty="0" smtClean="0"/>
              <a:t> quando a </a:t>
            </a:r>
            <a:r>
              <a:rPr lang="pt-PT" sz="2700" b="1" dirty="0" smtClean="0"/>
              <a:t>frequência </a:t>
            </a:r>
            <a:r>
              <a:rPr lang="pt-PT" sz="2700" dirty="0"/>
              <a:t>(</a:t>
            </a:r>
            <a:r>
              <a:rPr lang="pt-PT" sz="2700" dirty="0">
                <a:sym typeface="Symbol"/>
              </a:rPr>
              <a:t></a:t>
            </a:r>
            <a:r>
              <a:rPr lang="pt-PT" sz="2700" dirty="0" smtClean="0"/>
              <a:t>)</a:t>
            </a:r>
            <a:br>
              <a:rPr lang="pt-PT" sz="2700" dirty="0" smtClean="0"/>
            </a:br>
            <a:r>
              <a:rPr lang="pt-PT" sz="2700" dirty="0" smtClean="0"/>
              <a:t>da </a:t>
            </a:r>
            <a:r>
              <a:rPr lang="pt-PT" sz="2700" dirty="0"/>
              <a:t>luz </a:t>
            </a:r>
            <a:r>
              <a:rPr lang="pt-PT" sz="2700" dirty="0" smtClean="0"/>
              <a:t>é </a:t>
            </a:r>
            <a:r>
              <a:rPr lang="pt-PT" sz="2700" b="1" dirty="0"/>
              <a:t>maior</a:t>
            </a:r>
            <a:r>
              <a:rPr lang="pt-PT" sz="2700" dirty="0" smtClean="0"/>
              <a:t> e quando o seu </a:t>
            </a:r>
            <a:r>
              <a:rPr lang="pt-PT" sz="2700" b="1" dirty="0" smtClean="0"/>
              <a:t>comprimento de onda </a:t>
            </a:r>
            <a:r>
              <a:rPr lang="pt-PT" sz="2700" dirty="0"/>
              <a:t>(</a:t>
            </a:r>
            <a:r>
              <a:rPr lang="pt-PT" sz="2700" dirty="0">
                <a:sym typeface="Symbol"/>
              </a:rPr>
              <a:t></a:t>
            </a:r>
            <a:r>
              <a:rPr lang="pt-PT" sz="2700" dirty="0"/>
              <a:t>)</a:t>
            </a:r>
            <a:r>
              <a:rPr lang="pt-PT" sz="2700" dirty="0" smtClean="0"/>
              <a:t> é </a:t>
            </a:r>
            <a:r>
              <a:rPr lang="pt-PT" sz="2700" b="1" dirty="0" smtClean="0"/>
              <a:t>menor</a:t>
            </a:r>
            <a:r>
              <a:rPr lang="pt-PT" sz="2700" dirty="0" smtClean="0"/>
              <a:t>.</a:t>
            </a:r>
          </a:p>
          <a:p>
            <a:endParaRPr lang="pt-PT" sz="2700" dirty="0" smtClean="0"/>
          </a:p>
          <a:p>
            <a:r>
              <a:rPr lang="pt-PT" sz="2700" dirty="0"/>
              <a:t>O </a:t>
            </a:r>
            <a:r>
              <a:rPr lang="pt-PT" sz="2700" b="1" dirty="0"/>
              <a:t>número de electrões </a:t>
            </a:r>
            <a:r>
              <a:rPr lang="pt-PT" sz="2700" dirty="0" smtClean="0"/>
              <a:t>removidos</a:t>
            </a:r>
            <a:r>
              <a:rPr lang="pt-PT" sz="2700" dirty="0"/>
              <a:t> é </a:t>
            </a:r>
            <a:r>
              <a:rPr lang="pt-PT" sz="2700" b="1" dirty="0"/>
              <a:t>maior</a:t>
            </a:r>
            <a:r>
              <a:rPr lang="pt-PT" sz="2700" dirty="0"/>
              <a:t> quando</a:t>
            </a:r>
            <a:r>
              <a:rPr lang="pt-PT" sz="2700" dirty="0" smtClean="0"/>
              <a:t> o</a:t>
            </a:r>
            <a:r>
              <a:rPr lang="pt-PT" sz="2700" dirty="0"/>
              <a:t/>
            </a:r>
            <a:br>
              <a:rPr lang="pt-PT" sz="2700" dirty="0"/>
            </a:br>
            <a:r>
              <a:rPr lang="pt-PT" sz="2700" b="1" dirty="0"/>
              <a:t>número de fotões </a:t>
            </a:r>
            <a:r>
              <a:rPr lang="pt-PT" sz="2700" dirty="0" smtClean="0"/>
              <a:t>(</a:t>
            </a:r>
            <a:r>
              <a:rPr lang="pt-PT" sz="2700" b="1" dirty="0" smtClean="0"/>
              <a:t>intensidade </a:t>
            </a:r>
            <a:r>
              <a:rPr lang="pt-PT" sz="2700" dirty="0"/>
              <a:t>da </a:t>
            </a:r>
            <a:r>
              <a:rPr lang="pt-PT" sz="2700" dirty="0" smtClean="0"/>
              <a:t>luz) é </a:t>
            </a:r>
            <a:r>
              <a:rPr lang="pt-PT" sz="2700" b="1" dirty="0" smtClean="0"/>
              <a:t>maior</a:t>
            </a:r>
            <a:r>
              <a:rPr lang="pt-PT" sz="2700" dirty="0" smtClean="0"/>
              <a:t>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145133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Estrutura do Universo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210872" cy="3276600"/>
          </a:xfrm>
        </p:spPr>
        <p:txBody>
          <a:bodyPr>
            <a:noAutofit/>
          </a:bodyPr>
          <a:lstStyle/>
          <a:p>
            <a:r>
              <a:rPr lang="pt-PT" sz="2400" b="1" dirty="0" smtClean="0"/>
              <a:t>Grupos de galáxias </a:t>
            </a:r>
            <a:r>
              <a:rPr lang="pt-PT" sz="2400" dirty="0" smtClean="0"/>
              <a:t>– Conjunto de dezenas de galáxias.</a:t>
            </a:r>
            <a:br>
              <a:rPr lang="pt-PT" sz="2400" dirty="0" smtClean="0"/>
            </a:br>
            <a:r>
              <a:rPr lang="pt-PT" sz="2400" dirty="0" err="1" smtClean="0"/>
              <a:t>Ex</a:t>
            </a:r>
            <a:r>
              <a:rPr lang="pt-PT" sz="2400" dirty="0"/>
              <a:t>: A Via Láctea pertence </a:t>
            </a:r>
            <a:r>
              <a:rPr lang="pt-PT" sz="2400" dirty="0" smtClean="0"/>
              <a:t>ao </a:t>
            </a:r>
            <a:r>
              <a:rPr lang="pt-PT" sz="2400" b="1" dirty="0" smtClean="0"/>
              <a:t>Grupo Local</a:t>
            </a:r>
            <a:r>
              <a:rPr lang="pt-PT" sz="2400" dirty="0"/>
              <a:t> </a:t>
            </a:r>
            <a:r>
              <a:rPr lang="pt-PT" sz="2400" dirty="0" smtClean="0"/>
              <a:t>, que tem cerca de 35 galáxias.</a:t>
            </a:r>
          </a:p>
          <a:p>
            <a:r>
              <a:rPr lang="pt-PT" sz="2400" b="1" dirty="0" smtClean="0"/>
              <a:t>Enxames </a:t>
            </a:r>
            <a:r>
              <a:rPr lang="pt-PT" sz="2400" b="1" dirty="0"/>
              <a:t>de </a:t>
            </a:r>
            <a:r>
              <a:rPr lang="pt-PT" sz="2400" b="1" dirty="0" smtClean="0"/>
              <a:t>galáxias </a:t>
            </a:r>
            <a:r>
              <a:rPr lang="pt-PT" sz="2400" dirty="0" smtClean="0"/>
              <a:t>–</a:t>
            </a:r>
            <a:r>
              <a:rPr lang="pt-PT" sz="2400" b="1" dirty="0" smtClean="0"/>
              <a:t> </a:t>
            </a:r>
            <a:r>
              <a:rPr lang="pt-PT" sz="2400" dirty="0" smtClean="0"/>
              <a:t>Conjunto de milhares de galáxias.</a:t>
            </a:r>
            <a:br>
              <a:rPr lang="pt-PT" sz="2400" dirty="0" smtClean="0"/>
            </a:br>
            <a:r>
              <a:rPr lang="pt-PT" sz="2400" dirty="0" err="1" smtClean="0"/>
              <a:t>Ex</a:t>
            </a:r>
            <a:r>
              <a:rPr lang="pt-PT" sz="2400" dirty="0" smtClean="0"/>
              <a:t>: O </a:t>
            </a:r>
            <a:r>
              <a:rPr lang="pt-PT" sz="2400" b="1" dirty="0" smtClean="0"/>
              <a:t>enxame da Virgem</a:t>
            </a:r>
            <a:r>
              <a:rPr lang="pt-PT" sz="2400" dirty="0" smtClean="0"/>
              <a:t>, vizinho do Grupo Local, que tem cerca de 2000 </a:t>
            </a:r>
            <a:r>
              <a:rPr lang="pt-PT" sz="2400" dirty="0"/>
              <a:t>galáxias</a:t>
            </a:r>
            <a:r>
              <a:rPr lang="pt-PT" sz="2400" dirty="0" smtClean="0"/>
              <a:t>.</a:t>
            </a:r>
          </a:p>
          <a:p>
            <a:r>
              <a:rPr lang="pt-PT" sz="2400" b="1" dirty="0" err="1" smtClean="0"/>
              <a:t>Superenxames</a:t>
            </a:r>
            <a:r>
              <a:rPr lang="pt-PT" sz="2400" b="1" dirty="0" smtClean="0"/>
              <a:t> </a:t>
            </a:r>
            <a:r>
              <a:rPr lang="pt-PT" sz="2400" b="1" dirty="0"/>
              <a:t>de </a:t>
            </a:r>
            <a:r>
              <a:rPr lang="pt-PT" sz="2400" b="1" dirty="0" smtClean="0"/>
              <a:t>galáxias</a:t>
            </a:r>
            <a:r>
              <a:rPr lang="pt-PT" sz="2400" dirty="0"/>
              <a:t> </a:t>
            </a:r>
            <a:r>
              <a:rPr lang="pt-PT" sz="2400" dirty="0" smtClean="0"/>
              <a:t>– Conjunto dos grupos </a:t>
            </a:r>
            <a:r>
              <a:rPr lang="pt-PT" sz="2400" dirty="0"/>
              <a:t>e </a:t>
            </a:r>
            <a:r>
              <a:rPr lang="pt-PT" sz="2400" dirty="0" smtClean="0"/>
              <a:t>enxames </a:t>
            </a:r>
            <a:r>
              <a:rPr lang="pt-PT" sz="2400" dirty="0"/>
              <a:t>de </a:t>
            </a:r>
            <a:r>
              <a:rPr lang="pt-PT" sz="2400" dirty="0" smtClean="0"/>
              <a:t>galáxias. </a:t>
            </a:r>
            <a:r>
              <a:rPr lang="pt-PT" sz="2400" dirty="0" err="1" smtClean="0"/>
              <a:t>Ex</a:t>
            </a:r>
            <a:r>
              <a:rPr lang="pt-PT" sz="2400" dirty="0" smtClean="0"/>
              <a:t>: O </a:t>
            </a:r>
            <a:r>
              <a:rPr lang="pt-PT" sz="2400" b="1" dirty="0"/>
              <a:t>Grupo Local</a:t>
            </a:r>
            <a:r>
              <a:rPr lang="pt-PT" sz="2400" dirty="0" smtClean="0"/>
              <a:t> e o </a:t>
            </a:r>
            <a:r>
              <a:rPr lang="pt-PT" sz="2400" b="1" dirty="0"/>
              <a:t>enxame da </a:t>
            </a:r>
            <a:r>
              <a:rPr lang="pt-PT" sz="2400" b="1" dirty="0" smtClean="0"/>
              <a:t>Virgem pertencem </a:t>
            </a:r>
            <a:r>
              <a:rPr lang="pt-PT" sz="2400" dirty="0" smtClean="0"/>
              <a:t>ao </a:t>
            </a:r>
            <a:r>
              <a:rPr lang="pt-PT" sz="2400" b="1" dirty="0" err="1" smtClean="0"/>
              <a:t>superenxame</a:t>
            </a:r>
            <a:r>
              <a:rPr lang="pt-PT" sz="2400" b="1" dirty="0" smtClean="0"/>
              <a:t> da Virgem</a:t>
            </a:r>
            <a:r>
              <a:rPr lang="pt-P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15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 </a:t>
            </a:r>
            <a:r>
              <a:rPr lang="pt-PT" sz="2700" dirty="0"/>
              <a:t>energia cinética do electrão </a:t>
            </a:r>
            <a:r>
              <a:rPr lang="pt-PT" sz="2700" dirty="0" smtClean="0"/>
              <a:t>removido depende da </a:t>
            </a:r>
            <a:r>
              <a:rPr lang="pt-PT" sz="2700" dirty="0"/>
              <a:t>energia de cada </a:t>
            </a:r>
            <a:r>
              <a:rPr lang="pt-PT" sz="2700" dirty="0" smtClean="0"/>
              <a:t>fotão (da </a:t>
            </a:r>
            <a:r>
              <a:rPr lang="pt-PT" sz="2700" dirty="0"/>
              <a:t>frequência da </a:t>
            </a:r>
            <a:r>
              <a:rPr lang="pt-PT" sz="2700" dirty="0" smtClean="0"/>
              <a:t>radiação).</a:t>
            </a:r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40081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138864" cy="3268624"/>
          </a:xfrm>
        </p:spPr>
        <p:txBody>
          <a:bodyPr>
            <a:normAutofit lnSpcReduction="10000"/>
          </a:bodyPr>
          <a:lstStyle/>
          <a:p>
            <a:r>
              <a:rPr lang="pt-PT" sz="2700" dirty="0"/>
              <a:t>Uma </a:t>
            </a:r>
            <a:r>
              <a:rPr lang="pt-PT" sz="2700" b="1" dirty="0"/>
              <a:t>célula </a:t>
            </a:r>
            <a:r>
              <a:rPr lang="pt-PT" sz="2700" b="1" dirty="0" smtClean="0"/>
              <a:t>fotoeléctrica </a:t>
            </a:r>
            <a:r>
              <a:rPr lang="pt-PT" sz="2700" dirty="0" smtClean="0"/>
              <a:t>é um aparelho que só </a:t>
            </a:r>
            <a:r>
              <a:rPr lang="pt-PT" sz="2700" dirty="0"/>
              <a:t>permite a </a:t>
            </a:r>
            <a:r>
              <a:rPr lang="pt-PT" sz="2700" dirty="0" smtClean="0"/>
              <a:t>passagem de </a:t>
            </a:r>
            <a:r>
              <a:rPr lang="pt-PT" sz="2700" b="1" dirty="0"/>
              <a:t>corrente </a:t>
            </a:r>
            <a:r>
              <a:rPr lang="pt-PT" sz="2700" b="1" dirty="0" smtClean="0"/>
              <a:t>eléctrica </a:t>
            </a:r>
            <a:r>
              <a:rPr lang="pt-PT" sz="2700" dirty="0" smtClean="0"/>
              <a:t>se receber </a:t>
            </a:r>
            <a:r>
              <a:rPr lang="pt-PT" sz="2700" b="1" dirty="0" smtClean="0"/>
              <a:t>luz</a:t>
            </a:r>
            <a:r>
              <a:rPr lang="pt-PT" sz="2700" dirty="0" smtClean="0"/>
              <a:t> </a:t>
            </a:r>
            <a:r>
              <a:rPr lang="pt-PT" sz="2700" dirty="0"/>
              <a:t>com </a:t>
            </a:r>
            <a:r>
              <a:rPr lang="pt-PT" sz="2700" dirty="0" smtClean="0"/>
              <a:t>energia suficiente.</a:t>
            </a:r>
          </a:p>
          <a:p>
            <a:r>
              <a:rPr lang="pt-PT" sz="2700" dirty="0" smtClean="0"/>
              <a:t>Na figura seguinte, em </a:t>
            </a:r>
            <a:r>
              <a:rPr lang="pt-PT" sz="2700" b="1" dirty="0" smtClean="0"/>
              <a:t>a</a:t>
            </a:r>
            <a:r>
              <a:rPr lang="pt-PT" sz="2700" b="1" dirty="0"/>
              <a:t>)</a:t>
            </a:r>
            <a:r>
              <a:rPr lang="pt-PT" sz="2700" dirty="0"/>
              <a:t> </a:t>
            </a:r>
            <a:r>
              <a:rPr lang="pt-PT" sz="2700" dirty="0" smtClean="0"/>
              <a:t>não </a:t>
            </a:r>
            <a:r>
              <a:rPr lang="pt-PT" sz="2700" dirty="0"/>
              <a:t>há passagem de </a:t>
            </a:r>
            <a:r>
              <a:rPr lang="pt-PT" sz="2700" dirty="0" smtClean="0"/>
              <a:t>corrente eléctrica </a:t>
            </a:r>
            <a:r>
              <a:rPr lang="pt-PT" sz="2700" dirty="0"/>
              <a:t>entre A e </a:t>
            </a:r>
            <a:r>
              <a:rPr lang="pt-PT" sz="2700" dirty="0" smtClean="0"/>
              <a:t>B; em </a:t>
            </a:r>
            <a:r>
              <a:rPr lang="pt-PT" sz="2700" b="1" dirty="0" smtClean="0"/>
              <a:t>b</a:t>
            </a:r>
            <a:r>
              <a:rPr lang="pt-PT" sz="2700" b="1" dirty="0"/>
              <a:t>)</a:t>
            </a:r>
            <a:r>
              <a:rPr lang="pt-PT" sz="2700" dirty="0"/>
              <a:t> há </a:t>
            </a:r>
            <a:r>
              <a:rPr lang="pt-PT" sz="2700" dirty="0" smtClean="0"/>
              <a:t>passagem</a:t>
            </a:r>
            <a:br>
              <a:rPr lang="pt-PT" sz="2700" dirty="0" smtClean="0"/>
            </a:br>
            <a:r>
              <a:rPr lang="pt-PT" sz="2700" dirty="0" smtClean="0"/>
              <a:t>de </a:t>
            </a:r>
            <a:r>
              <a:rPr lang="pt-PT" sz="2700" dirty="0"/>
              <a:t>corrente eléctrica, pois </a:t>
            </a:r>
            <a:r>
              <a:rPr lang="pt-PT" sz="2700" dirty="0" smtClean="0"/>
              <a:t>a luz provoca o </a:t>
            </a:r>
            <a:r>
              <a:rPr lang="pt-PT" sz="2700" b="1" dirty="0" smtClean="0"/>
              <a:t>efeito </a:t>
            </a:r>
            <a:r>
              <a:rPr lang="pt-PT" sz="2700" b="1" dirty="0"/>
              <a:t>fotoeléctrico </a:t>
            </a:r>
            <a:r>
              <a:rPr lang="pt-PT" sz="2700" dirty="0" smtClean="0"/>
              <a:t>no metal e os electrões removidos completam </a:t>
            </a:r>
            <a:r>
              <a:rPr lang="pt-PT" sz="2700" dirty="0"/>
              <a:t>o </a:t>
            </a:r>
            <a:r>
              <a:rPr lang="pt-PT" sz="2700" dirty="0" smtClean="0"/>
              <a:t>circuito eléctrico.</a:t>
            </a:r>
            <a:endParaRPr lang="pt-PT" sz="2700" dirty="0"/>
          </a:p>
          <a:p>
            <a:endParaRPr lang="pt-PT" sz="2700" dirty="0" smtClean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8349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68" y="1347614"/>
            <a:ext cx="6134282" cy="345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61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1509"/>
            <a:ext cx="2208287" cy="4448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01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Efeito Fotoeléctrico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As </a:t>
            </a:r>
            <a:r>
              <a:rPr lang="pt-PT" sz="2700" dirty="0"/>
              <a:t>células </a:t>
            </a:r>
            <a:r>
              <a:rPr lang="pt-PT" sz="2700" dirty="0" smtClean="0"/>
              <a:t>fotoeléctricas são </a:t>
            </a:r>
            <a:r>
              <a:rPr lang="pt-PT" sz="2700" b="1" dirty="0" smtClean="0"/>
              <a:t>utilizadas</a:t>
            </a:r>
            <a:r>
              <a:rPr lang="pt-PT" sz="2700" dirty="0" smtClean="0"/>
              <a:t> nas </a:t>
            </a:r>
            <a:r>
              <a:rPr lang="pt-PT" sz="2700" dirty="0"/>
              <a:t>portas automáticas, </a:t>
            </a:r>
            <a:r>
              <a:rPr lang="pt-PT" sz="2700" dirty="0" smtClean="0"/>
              <a:t>nas portas </a:t>
            </a:r>
            <a:r>
              <a:rPr lang="pt-PT" sz="2700" dirty="0"/>
              <a:t>dos elevadores, nos </a:t>
            </a:r>
            <a:r>
              <a:rPr lang="pt-PT" sz="2700" dirty="0" smtClean="0"/>
              <a:t>alarmes…</a:t>
            </a:r>
          </a:p>
          <a:p>
            <a:endParaRPr lang="pt-PT" sz="2700" dirty="0" smtClean="0"/>
          </a:p>
          <a:p>
            <a:r>
              <a:rPr lang="pt-PT" sz="2700" dirty="0" err="1" smtClean="0"/>
              <a:t>Ex</a:t>
            </a:r>
            <a:r>
              <a:rPr lang="pt-PT" sz="2700" dirty="0" smtClean="0"/>
              <a:t>: quando </a:t>
            </a:r>
            <a:r>
              <a:rPr lang="pt-PT" sz="2700" dirty="0"/>
              <a:t>a luz da célula que </a:t>
            </a:r>
            <a:r>
              <a:rPr lang="pt-PT" sz="2700" dirty="0" smtClean="0"/>
              <a:t>completa </a:t>
            </a:r>
            <a:r>
              <a:rPr lang="pt-PT" sz="2700" dirty="0"/>
              <a:t>o circuito eléctrico é </a:t>
            </a:r>
            <a:r>
              <a:rPr lang="pt-PT" sz="2700" dirty="0" smtClean="0"/>
              <a:t>interrompida </a:t>
            </a:r>
            <a:r>
              <a:rPr lang="pt-PT" sz="2700" dirty="0"/>
              <a:t>por uma </a:t>
            </a:r>
            <a:r>
              <a:rPr lang="pt-PT" sz="2700" dirty="0" smtClean="0"/>
              <a:t>pessoa, </a:t>
            </a:r>
            <a:r>
              <a:rPr lang="pt-PT" sz="2700" dirty="0"/>
              <a:t>a porta abre ou o alarme toca.</a:t>
            </a:r>
          </a:p>
        </p:txBody>
      </p:sp>
    </p:spTree>
    <p:extLst>
      <p:ext uri="{BB962C8B-B14F-4D97-AF65-F5344CB8AC3E}">
        <p14:creationId xmlns:p14="http://schemas.microsoft.com/office/powerpoint/2010/main" val="124341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endParaRPr lang="pt-PT" sz="2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1470"/>
            <a:ext cx="8455340" cy="491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056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>
            <a:normAutofit/>
          </a:bodyPr>
          <a:lstStyle/>
          <a:p>
            <a:endParaRPr lang="pt-PT" sz="2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1470"/>
            <a:ext cx="6408712" cy="503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181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354888" cy="1005840"/>
          </a:xfrm>
        </p:spPr>
        <p:txBody>
          <a:bodyPr>
            <a:noAutofit/>
          </a:bodyPr>
          <a:lstStyle>
            <a:extLst/>
          </a:lstStyle>
          <a:p>
            <a:r>
              <a:rPr lang="pt-PT" sz="3000" dirty="0" smtClean="0"/>
              <a:t>3. ÁTOMO </a:t>
            </a:r>
            <a:r>
              <a:rPr lang="pt-PT" sz="3000" dirty="0"/>
              <a:t>DE </a:t>
            </a:r>
            <a:r>
              <a:rPr lang="pt-PT" sz="3000" dirty="0" smtClean="0"/>
              <a:t>HIDROGÉNIO </a:t>
            </a:r>
            <a:r>
              <a:rPr lang="pt-PT" sz="3000" dirty="0"/>
              <a:t>E ESTRUTURA </a:t>
            </a:r>
            <a:r>
              <a:rPr lang="pt-PT" sz="3000" dirty="0" smtClean="0"/>
              <a:t>ATÓMICA</a:t>
            </a:r>
            <a:endParaRPr lang="pt-PT" sz="3000" dirty="0"/>
          </a:p>
        </p:txBody>
      </p:sp>
      <p:sp>
        <p:nvSpPr>
          <p:cNvPr id="9" name="Rectangle 7"/>
          <p:cNvSpPr/>
          <p:nvPr/>
        </p:nvSpPr>
        <p:spPr>
          <a:xfrm>
            <a:off x="611560" y="1473334"/>
            <a:ext cx="8208912" cy="2754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r>
              <a:rPr lang="pt-PT" sz="2500" dirty="0"/>
              <a:t>3.1 DO ESPECTRO DO </a:t>
            </a:r>
            <a:r>
              <a:rPr lang="pt-PT" sz="2500" dirty="0" smtClean="0"/>
              <a:t>HIDROGÉNIO </a:t>
            </a:r>
            <a:r>
              <a:rPr lang="pt-PT" sz="2500" dirty="0"/>
              <a:t>AO MODELO DE </a:t>
            </a:r>
            <a:r>
              <a:rPr lang="pt-PT" sz="2500" dirty="0" smtClean="0"/>
              <a:t>BOHR</a:t>
            </a:r>
          </a:p>
          <a:p>
            <a:pPr marL="358775"/>
            <a:r>
              <a:rPr lang="pt-PT" sz="2700" dirty="0" smtClean="0"/>
              <a:t>· Quantificação da Energia do Electrão</a:t>
            </a:r>
            <a:endParaRPr lang="pt-PT" sz="2700" dirty="0"/>
          </a:p>
          <a:p>
            <a:pPr marL="358775"/>
            <a:r>
              <a:rPr lang="pt-PT" sz="2700" dirty="0" smtClean="0"/>
              <a:t>· Modelo </a:t>
            </a:r>
            <a:r>
              <a:rPr lang="pt-PT" sz="2700" dirty="0"/>
              <a:t>de Bohr</a:t>
            </a:r>
          </a:p>
          <a:p>
            <a:pPr marL="358775"/>
            <a:r>
              <a:rPr lang="pt-PT" sz="2700" dirty="0" smtClean="0"/>
              <a:t>· </a:t>
            </a:r>
            <a:r>
              <a:rPr lang="pt-PT" sz="2700" dirty="0"/>
              <a:t>Espectro de </a:t>
            </a:r>
            <a:r>
              <a:rPr lang="pt-PT" sz="2700" dirty="0" smtClean="0"/>
              <a:t>Emissão </a:t>
            </a:r>
            <a:r>
              <a:rPr lang="pt-PT" sz="2700" dirty="0"/>
              <a:t>do </a:t>
            </a:r>
            <a:r>
              <a:rPr lang="pt-PT" sz="2700" dirty="0" smtClean="0"/>
              <a:t>Hidrogénio</a:t>
            </a:r>
          </a:p>
          <a:p>
            <a:pPr marL="358775"/>
            <a:r>
              <a:rPr lang="pt-PT" sz="2800" dirty="0"/>
              <a:t>· </a:t>
            </a:r>
            <a:r>
              <a:rPr lang="pt-PT" sz="2800" dirty="0" smtClean="0"/>
              <a:t>Energia </a:t>
            </a:r>
            <a:r>
              <a:rPr lang="pt-PT" sz="2800" dirty="0"/>
              <a:t>do Electrão no </a:t>
            </a:r>
            <a:r>
              <a:rPr lang="pt-PT" sz="2800" dirty="0" smtClean="0"/>
              <a:t>Átomo </a:t>
            </a:r>
            <a:r>
              <a:rPr lang="pt-PT" sz="2800" dirty="0"/>
              <a:t>de </a:t>
            </a:r>
            <a:r>
              <a:rPr lang="pt-PT" sz="2800" dirty="0" smtClean="0"/>
              <a:t>Hidrogénio</a:t>
            </a:r>
            <a:endParaRPr lang="pt-PT" sz="2700" dirty="0" smtClean="0"/>
          </a:p>
          <a:p>
            <a:pPr marL="358775"/>
            <a:endParaRPr lang="pt-PT" sz="2700" dirty="0"/>
          </a:p>
        </p:txBody>
      </p:sp>
    </p:spTree>
    <p:extLst>
      <p:ext uri="{BB962C8B-B14F-4D97-AF65-F5344CB8AC3E}">
        <p14:creationId xmlns:p14="http://schemas.microsoft.com/office/powerpoint/2010/main" val="227126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rmAutofit/>
          </a:bodyPr>
          <a:lstStyle/>
          <a:p>
            <a:r>
              <a:rPr lang="pt-PT" sz="3000" dirty="0"/>
              <a:t>3. ÁTOMO DE HIDROGÉNIO E ESTRUTURA ATÓMICA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210872" cy="3268624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302" y="1428828"/>
            <a:ext cx="2018674" cy="3519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28828"/>
            <a:ext cx="2742711" cy="3519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367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426896" cy="1005840"/>
          </a:xfrm>
        </p:spPr>
        <p:txBody>
          <a:bodyPr>
            <a:noAutofit/>
          </a:bodyPr>
          <a:lstStyle/>
          <a:p>
            <a:r>
              <a:rPr lang="pt-PT" dirty="0" smtClean="0"/>
              <a:t>Quantificação da Energia do Electrão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354888" cy="3268624"/>
          </a:xfrm>
        </p:spPr>
        <p:txBody>
          <a:bodyPr>
            <a:normAutofit/>
          </a:bodyPr>
          <a:lstStyle/>
          <a:p>
            <a:r>
              <a:rPr lang="pt-PT" sz="2700" dirty="0" smtClean="0"/>
              <a:t>Os </a:t>
            </a:r>
            <a:r>
              <a:rPr lang="pt-PT" sz="2700" b="1" dirty="0" smtClean="0"/>
              <a:t>electrões</a:t>
            </a:r>
            <a:r>
              <a:rPr lang="pt-PT" sz="2700" dirty="0" smtClean="0"/>
              <a:t> só absorvem ou emitem </a:t>
            </a:r>
            <a:r>
              <a:rPr lang="pt-PT" sz="2700" b="1" dirty="0" smtClean="0"/>
              <a:t>certas quantidades </a:t>
            </a:r>
            <a:r>
              <a:rPr lang="pt-PT" sz="2700" dirty="0" smtClean="0"/>
              <a:t>de energia (quantos </a:t>
            </a:r>
            <a:r>
              <a:rPr lang="pt-PT" sz="2700" dirty="0"/>
              <a:t>de </a:t>
            </a:r>
            <a:r>
              <a:rPr lang="pt-PT" sz="2700" dirty="0" smtClean="0"/>
              <a:t>energia) – </a:t>
            </a:r>
            <a:r>
              <a:rPr lang="pt-PT" sz="2700" b="1" dirty="0" err="1" smtClean="0"/>
              <a:t>Planck</a:t>
            </a:r>
            <a:r>
              <a:rPr lang="pt-PT" sz="2700" b="1" dirty="0" smtClean="0"/>
              <a:t>.</a:t>
            </a:r>
          </a:p>
          <a:p>
            <a:r>
              <a:rPr lang="pt-PT" sz="2700" dirty="0" smtClean="0"/>
              <a:t>A </a:t>
            </a:r>
            <a:r>
              <a:rPr lang="pt-PT" sz="2700" b="1" dirty="0" smtClean="0"/>
              <a:t>energia do electrão </a:t>
            </a:r>
            <a:r>
              <a:rPr lang="pt-PT" sz="2700" dirty="0"/>
              <a:t>só pode ter </a:t>
            </a:r>
            <a:r>
              <a:rPr lang="pt-PT" sz="2700" dirty="0" smtClean="0"/>
              <a:t>certos valores ou </a:t>
            </a:r>
            <a:r>
              <a:rPr lang="pt-PT" sz="2700" b="1" dirty="0" smtClean="0"/>
              <a:t>estados de energia </a:t>
            </a:r>
            <a:r>
              <a:rPr lang="pt-PT" sz="2700" dirty="0" smtClean="0"/>
              <a:t>(a energia está </a:t>
            </a:r>
            <a:r>
              <a:rPr lang="pt-PT" sz="2700" b="1" dirty="0" smtClean="0"/>
              <a:t>quantificada</a:t>
            </a:r>
            <a:r>
              <a:rPr lang="pt-PT" sz="2700" dirty="0" smtClean="0"/>
              <a:t> em </a:t>
            </a:r>
            <a:r>
              <a:rPr lang="pt-PT" sz="2700" b="1" dirty="0" smtClean="0"/>
              <a:t>estados </a:t>
            </a:r>
            <a:r>
              <a:rPr lang="pt-PT" sz="2700" b="1" dirty="0"/>
              <a:t>estacionários </a:t>
            </a:r>
            <a:r>
              <a:rPr lang="pt-PT" sz="2700" dirty="0" smtClean="0"/>
              <a:t>de energia) – </a:t>
            </a:r>
            <a:r>
              <a:rPr lang="pt-PT" sz="2700" b="1" dirty="0" smtClean="0"/>
              <a:t>Bohr</a:t>
            </a:r>
            <a:r>
              <a:rPr lang="pt-PT" sz="2700" dirty="0" smtClean="0"/>
              <a:t>.</a:t>
            </a:r>
            <a:endParaRPr lang="pt-PT" sz="2700" dirty="0"/>
          </a:p>
          <a:p>
            <a:r>
              <a:rPr lang="pt-PT" sz="2700" dirty="0" smtClean="0"/>
              <a:t>O </a:t>
            </a:r>
            <a:r>
              <a:rPr lang="pt-PT" sz="2700" b="1" dirty="0" smtClean="0"/>
              <a:t>espectro</a:t>
            </a:r>
            <a:r>
              <a:rPr lang="pt-PT" sz="2700" dirty="0" smtClean="0"/>
              <a:t> atómico de riscas é </a:t>
            </a:r>
            <a:r>
              <a:rPr lang="pt-PT" sz="2700" b="1" dirty="0" smtClean="0"/>
              <a:t>descontínuo</a:t>
            </a:r>
            <a:r>
              <a:rPr lang="pt-PT" sz="2700" dirty="0" smtClean="0"/>
              <a:t> devido à </a:t>
            </a:r>
            <a:r>
              <a:rPr lang="pt-PT" sz="2700" b="1" dirty="0" smtClean="0"/>
              <a:t>descontinuidade </a:t>
            </a:r>
            <a:r>
              <a:rPr lang="pt-PT" sz="2700" b="1" dirty="0"/>
              <a:t>da energia </a:t>
            </a:r>
            <a:r>
              <a:rPr lang="pt-PT" sz="2700" dirty="0"/>
              <a:t>do electrão no átomo</a:t>
            </a:r>
            <a:r>
              <a:rPr lang="pt-PT" sz="27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49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resentação em Ecrã Panorâmico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3340</Words>
  <Application>Microsoft Office PowerPoint</Application>
  <PresentationFormat>Apresentação no Ecrã (16:9)</PresentationFormat>
  <Paragraphs>408</Paragraphs>
  <Slides>119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119</vt:i4>
      </vt:variant>
    </vt:vector>
  </HeadingPairs>
  <TitlesOfParts>
    <vt:vector size="120" baseType="lpstr">
      <vt:lpstr>Apresentação em Ecrã Panorâmico</vt:lpstr>
      <vt:lpstr>1. ARQUITECTURA DO UNIVERSO</vt:lpstr>
      <vt:lpstr>1. ARQUITECTURA DO UNIVERSO</vt:lpstr>
      <vt:lpstr>1.1 NASCIMENTO E ESTRUTURA DO UNIVERSO</vt:lpstr>
      <vt:lpstr>Estrutura do Universo</vt:lpstr>
      <vt:lpstr>Estrutura do Universo</vt:lpstr>
      <vt:lpstr>Apresentação do PowerPoint</vt:lpstr>
      <vt:lpstr>Estrutura do Universo</vt:lpstr>
      <vt:lpstr>Estrutura do Universo</vt:lpstr>
      <vt:lpstr>Estrutura do Universo</vt:lpstr>
      <vt:lpstr>Estrutura do Universo</vt:lpstr>
      <vt:lpstr>Apresentação do PowerPoint</vt:lpstr>
      <vt:lpstr>Posição da Terra no Universo</vt:lpstr>
      <vt:lpstr>Posição da Terra no Universo</vt:lpstr>
      <vt:lpstr>Posição da Terra no Universo</vt:lpstr>
      <vt:lpstr>Expansão do Universo</vt:lpstr>
      <vt:lpstr>Expansão do Universo</vt:lpstr>
      <vt:lpstr>Origem do Universo: o Big Bang</vt:lpstr>
      <vt:lpstr>Apresentação do PowerPoint</vt:lpstr>
      <vt:lpstr>Origem do Universo: o Big Bang</vt:lpstr>
      <vt:lpstr>Origem do Universo: o Big Bang</vt:lpstr>
      <vt:lpstr>Origem do Universo: o Big Bang</vt:lpstr>
      <vt:lpstr>Origem do Universo: o Big Bang</vt:lpstr>
      <vt:lpstr>2. ESPECTROS, RADIAÇÕES E ENERGIA</vt:lpstr>
      <vt:lpstr>Espectro Visível da Luz Solar</vt:lpstr>
      <vt:lpstr>Espectro Visível da Luz Solar</vt:lpstr>
      <vt:lpstr>Espectro Visível da Luz Solar</vt:lpstr>
      <vt:lpstr>Espectro Visível da Luz Solar</vt:lpstr>
      <vt:lpstr>Espectro Visível da Luz Solar</vt:lpstr>
      <vt:lpstr>Espectro Visível da Luz Solar</vt:lpstr>
      <vt:lpstr>Espectro Visível da Luz Solar</vt:lpstr>
      <vt:lpstr>Radiações Electromagnéticas</vt:lpstr>
      <vt:lpstr>Radiações Electromagnéticas</vt:lpstr>
      <vt:lpstr>Radiações Electromagnéticas</vt:lpstr>
      <vt:lpstr>Radiações Electromagnéticas</vt:lpstr>
      <vt:lpstr>Espectros de Emissão Contínuos</vt:lpstr>
      <vt:lpstr>Espectros de Emissão Contínuos</vt:lpstr>
      <vt:lpstr>Espectros de Emissão Contínuos</vt:lpstr>
      <vt:lpstr>Espectros de Emissão Contínuos</vt:lpstr>
      <vt:lpstr>Espectros de Emissão Contínuos</vt:lpstr>
      <vt:lpstr>Espectros de Emissão Contínuos</vt:lpstr>
      <vt:lpstr>Espectros Térmicos das Estrelas</vt:lpstr>
      <vt:lpstr>Espectros Térmicos das Estrelas</vt:lpstr>
      <vt:lpstr>Espectros Térmicos das Estrelas</vt:lpstr>
      <vt:lpstr>Espectros Térmicos das Estrelas</vt:lpstr>
      <vt:lpstr>Espectros Térmicos das Estrelas</vt:lpstr>
      <vt:lpstr>Espectros Térmicos das Estrelas</vt:lpstr>
      <vt:lpstr> Espectros de Emissão de Riscas</vt:lpstr>
      <vt:lpstr>Espectros de Emissão de Riscas</vt:lpstr>
      <vt:lpstr>Espectros de Emissão de Riscas</vt:lpstr>
      <vt:lpstr>Espectros de Emissão de Riscas</vt:lpstr>
      <vt:lpstr>Espectros de Absorção de Riscas</vt:lpstr>
      <vt:lpstr>Espectros de Absorção de Riscas</vt:lpstr>
      <vt:lpstr>Espectros de Absorção de Riscas</vt:lpstr>
      <vt:lpstr>Espectros de Absorção de Riscas</vt:lpstr>
      <vt:lpstr>Espectros de Absorção de Riscas</vt:lpstr>
      <vt:lpstr>2. ESPECTROS, RADIAÇÕES E ENERGIA</vt:lpstr>
      <vt:lpstr>Aplicações Tecnológicas das Radiações</vt:lpstr>
      <vt:lpstr>Aplicações Tecnológicas das Radiações</vt:lpstr>
      <vt:lpstr>Aplicações Tecnológicas das Radiações</vt:lpstr>
      <vt:lpstr>Aplicações Tecnológicas das Radiações</vt:lpstr>
      <vt:lpstr>Aplicações Tecnológicas das Radiações</vt:lpstr>
      <vt:lpstr>Aplicações Tecnológicas das Radiações</vt:lpstr>
      <vt:lpstr>Aplicações Tecnológicas das Radiações</vt:lpstr>
      <vt:lpstr>Aplicações Tecnológicas das Radiações</vt:lpstr>
      <vt:lpstr>Aplicações Tecnológicas das Radiações</vt:lpstr>
      <vt:lpstr>Aplicações Tecnológicas das Radiações</vt:lpstr>
      <vt:lpstr>Aplicações Tecnológicas das Radiações</vt:lpstr>
      <vt:lpstr>Espectros de Absorção das Estrelas</vt:lpstr>
      <vt:lpstr>Espectros de Absorção das Estrelas</vt:lpstr>
      <vt:lpstr>Espectros de Absorção das Estrelas</vt:lpstr>
      <vt:lpstr>Espectros de Absorção das Estrelas</vt:lpstr>
      <vt:lpstr>Espectros de Absorção das Estrelas</vt:lpstr>
      <vt:lpstr>Espectros de Absorção das Estrelas</vt:lpstr>
      <vt:lpstr>Espectros de Absorção das Estrelas</vt:lpstr>
      <vt:lpstr>Espectros de Absorção das Estrelas</vt:lpstr>
      <vt:lpstr>Espectros de Absorção das Estrelas</vt:lpstr>
      <vt:lpstr>Espectros de Absorção das Estrelas</vt:lpstr>
      <vt:lpstr>Apresentação do PowerPoint</vt:lpstr>
      <vt:lpstr>Espectros de Absorção das Estrelas</vt:lpstr>
      <vt:lpstr>Apresentação do PowerPoint</vt:lpstr>
      <vt:lpstr>Espectros de Absorção das Estrelas</vt:lpstr>
      <vt:lpstr>Efeito Fotoeléctrico</vt:lpstr>
      <vt:lpstr>Efeito Fotoeléctrico</vt:lpstr>
      <vt:lpstr>Efeito Fotoeléctrico</vt:lpstr>
      <vt:lpstr>Efeito Fotoeléctrico</vt:lpstr>
      <vt:lpstr>Efeito Fotoeléctrico</vt:lpstr>
      <vt:lpstr>Efeito Fotoeléctrico</vt:lpstr>
      <vt:lpstr>Efeito Fotoeléctrico</vt:lpstr>
      <vt:lpstr>Efeito Fotoeléctrico</vt:lpstr>
      <vt:lpstr>Efeito Fotoeléctrico</vt:lpstr>
      <vt:lpstr>Efeito Fotoeléctrico</vt:lpstr>
      <vt:lpstr>Efeito Fotoeléctrico</vt:lpstr>
      <vt:lpstr>Efeito Fotoeléctrico</vt:lpstr>
      <vt:lpstr>Efeito Fotoeléctrico</vt:lpstr>
      <vt:lpstr>Apresentação do PowerPoint</vt:lpstr>
      <vt:lpstr>Apresentação do PowerPoint</vt:lpstr>
      <vt:lpstr>3. ÁTOMO DE HIDROGÉNIO E ESTRUTURA ATÓMICA</vt:lpstr>
      <vt:lpstr>3. ÁTOMO DE HIDROGÉNIO E ESTRUTURA ATÓMICA</vt:lpstr>
      <vt:lpstr>Quantificação da Energia do Electrão</vt:lpstr>
      <vt:lpstr>Quantificação da Energia do Electrão</vt:lpstr>
      <vt:lpstr>Quantificação da Energia do Electrão</vt:lpstr>
      <vt:lpstr>Quantificação da Energia do Electrão</vt:lpstr>
      <vt:lpstr>Modelo de Bohr</vt:lpstr>
      <vt:lpstr>Modelo de Bohr</vt:lpstr>
      <vt:lpstr>Modelo de Bohr</vt:lpstr>
      <vt:lpstr>Modelo de Bohr</vt:lpstr>
      <vt:lpstr>Modelo de Bohr</vt:lpstr>
      <vt:lpstr>Modelo de Bohr</vt:lpstr>
      <vt:lpstr>Espectro de Emissão do Hidrogénio</vt:lpstr>
      <vt:lpstr>Espectro de Emissão do Hidrogénio</vt:lpstr>
      <vt:lpstr>Espectro de Emissão do Hidrogénio</vt:lpstr>
      <vt:lpstr>Apresentação do PowerPoint</vt:lpstr>
      <vt:lpstr>Energia do Electrão no Átomo de Hidrogénio</vt:lpstr>
      <vt:lpstr>Energia do Electrão no Átomo de Hidrogénio</vt:lpstr>
      <vt:lpstr>Energia do Electrão no Átomo de Hidrogénio</vt:lpstr>
      <vt:lpstr>Energia do Electrão no Átomo de Hidrogénio</vt:lpstr>
      <vt:lpstr>Energia do Electrão no Átomo de Hidrogénio</vt:lpstr>
      <vt:lpstr>Energia do Electrão no Átomo de Hidrogénio</vt:lpstr>
      <vt:lpstr>Energia do Electrão no Átomo de Hidrogénio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2010-10-20T09:54:54Z</dcterms:created>
  <dcterms:modified xsi:type="dcterms:W3CDTF">2011-08-25T01:10:20Z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2070</vt:i4>
  </property>
  <property fmtid="{D5CDD505-2E9C-101B-9397-08002B2CF9AE}" pid="3" name="_Version">
    <vt:lpwstr>12.0.4518</vt:lpwstr>
  </property>
</Properties>
</file>